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7"/>
  </p:notesMasterIdLst>
  <p:sldIdLst>
    <p:sldId id="265" r:id="rId2"/>
    <p:sldId id="266" r:id="rId3"/>
    <p:sldId id="267" r:id="rId4"/>
    <p:sldId id="272" r:id="rId5"/>
    <p:sldId id="271" r:id="rId6"/>
  </p:sldIdLst>
  <p:sldSz cx="6858000" cy="9144000" type="letter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FA1BE3F-7CE2-70DC-2097-120EB8E14324}" name="Thivierge, Marie-Noëlle (AAFC/AAC) (she - her / elle)" initials="TMN((h/e" userId="S::marie-noelle.thivierge@AGR.GC.CA::f643cf7e-6e4d-4aa8-9502-864fad779680" providerId="AD"/>
  <p188:author id="{9F4CF14E-A61E-D199-2F69-630C1A5591A6}" name="McClintock, Barbara (SPAC/PSPC) (elle-la-lui / she-her-hers)" initials="MB((ll/shh" userId="S::Barbara.McClintock@tpsgc-pwgsc.gc.ca::22454130-2108-404a-ad46-a4dcdf04ae0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385723"/>
    <a:srgbClr val="5E7A4C"/>
    <a:srgbClr val="74B943"/>
    <a:srgbClr val="147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359" autoAdjust="0"/>
    <p:restoredTop sz="94014"/>
  </p:normalViewPr>
  <p:slideViewPr>
    <p:cSldViewPr snapToGrid="0" snapToObjects="1">
      <p:cViewPr>
        <p:scale>
          <a:sx n="130" d="100"/>
          <a:sy n="130" d="100"/>
        </p:scale>
        <p:origin x="276" y="-139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50" d="100"/>
          <a:sy n="50" d="100"/>
        </p:scale>
        <p:origin x="-2636" y="-56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ivierge, Marie-Noëlle (AAFC/AAC) (she - her / elle)" userId="f643cf7e-6e4d-4aa8-9502-864fad779680" providerId="ADAL" clId="{148827B0-68C3-45A3-B853-2485AE558C0A}"/>
    <pc:docChg chg="custSel modSld">
      <pc:chgData name="Thivierge, Marie-Noëlle (AAFC/AAC) (she - her / elle)" userId="f643cf7e-6e4d-4aa8-9502-864fad779680" providerId="ADAL" clId="{148827B0-68C3-45A3-B853-2485AE558C0A}" dt="2024-08-18T17:16:11.989" v="198" actId="27918"/>
      <pc:docMkLst>
        <pc:docMk/>
      </pc:docMkLst>
      <pc:sldChg chg="modSp mod delCm">
        <pc:chgData name="Thivierge, Marie-Noëlle (AAFC/AAC) (she - her / elle)" userId="f643cf7e-6e4d-4aa8-9502-864fad779680" providerId="ADAL" clId="{148827B0-68C3-45A3-B853-2485AE558C0A}" dt="2024-08-17T23:33:11.369" v="191" actId="20577"/>
        <pc:sldMkLst>
          <pc:docMk/>
          <pc:sldMk cId="3193522290" sldId="265"/>
        </pc:sldMkLst>
        <pc:spChg chg="mod">
          <ac:chgData name="Thivierge, Marie-Noëlle (AAFC/AAC) (she - her / elle)" userId="f643cf7e-6e4d-4aa8-9502-864fad779680" providerId="ADAL" clId="{148827B0-68C3-45A3-B853-2485AE558C0A}" dt="2024-08-12T18:19:28.668" v="0" actId="13926"/>
          <ac:spMkLst>
            <pc:docMk/>
            <pc:sldMk cId="3193522290" sldId="265"/>
            <ac:spMk id="2" creationId="{DA1A90D9-D44B-45C8-B65D-FA088EBC2323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7T23:33:11.369" v="191" actId="20577"/>
          <ac:spMkLst>
            <pc:docMk/>
            <pc:sldMk cId="3193522290" sldId="265"/>
            <ac:spMk id="4" creationId="{9B75757A-50DA-44F3-9080-E85F3B678C9E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1:17.241" v="8" actId="207"/>
          <ac:spMkLst>
            <pc:docMk/>
            <pc:sldMk cId="3193522290" sldId="265"/>
            <ac:spMk id="23" creationId="{F0343651-C0F5-4345-82FA-D9ED65A5BC08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0:12.047" v="4" actId="13926"/>
          <ac:spMkLst>
            <pc:docMk/>
            <pc:sldMk cId="3193522290" sldId="265"/>
            <ac:spMk id="35" creationId="{D5F961A4-9287-4E93-9390-F2EFEF00842B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0:26.582" v="5" actId="207"/>
          <ac:spMkLst>
            <pc:docMk/>
            <pc:sldMk cId="3193522290" sldId="265"/>
            <ac:spMk id="39" creationId="{2693B2BD-DD31-4847-A679-AFA6458943B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Thivierge, Marie-Noëlle (AAFC/AAC) (she - her / elle)" userId="f643cf7e-6e4d-4aa8-9502-864fad779680" providerId="ADAL" clId="{148827B0-68C3-45A3-B853-2485AE558C0A}" dt="2024-08-12T18:19:32.646" v="1"/>
              <pc2:cmMkLst xmlns:pc2="http://schemas.microsoft.com/office/powerpoint/2019/9/main/command">
                <pc:docMk/>
                <pc:sldMk cId="3193522290" sldId="265"/>
                <pc2:cmMk id="{BF439030-DFB9-42A4-83AB-790AB6AEFA9E}"/>
              </pc2:cmMkLst>
            </pc226:cmChg>
          </p:ext>
        </pc:extLst>
      </pc:sldChg>
      <pc:sldChg chg="modSp mod delCm">
        <pc:chgData name="Thivierge, Marie-Noëlle (AAFC/AAC) (she - her / elle)" userId="f643cf7e-6e4d-4aa8-9502-864fad779680" providerId="ADAL" clId="{148827B0-68C3-45A3-B853-2485AE558C0A}" dt="2024-08-18T01:05:08.825" v="195" actId="6549"/>
        <pc:sldMkLst>
          <pc:docMk/>
          <pc:sldMk cId="2665523780" sldId="266"/>
        </pc:sldMkLst>
        <pc:spChg chg="mod">
          <ac:chgData name="Thivierge, Marie-Noëlle (AAFC/AAC) (she - her / elle)" userId="f643cf7e-6e4d-4aa8-9502-864fad779680" providerId="ADAL" clId="{148827B0-68C3-45A3-B853-2485AE558C0A}" dt="2024-08-18T01:05:08.825" v="195" actId="6549"/>
          <ac:spMkLst>
            <pc:docMk/>
            <pc:sldMk cId="2665523780" sldId="266"/>
            <ac:spMk id="20" creationId="{1AF2D677-85CD-B04B-B70A-718CEB841A2F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2:40.859" v="42" actId="6549"/>
          <ac:spMkLst>
            <pc:docMk/>
            <pc:sldMk cId="2665523780" sldId="266"/>
            <ac:spMk id="23" creationId="{2C41C2F3-61D0-8442-AEC5-F967CC60CFFD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4:00.144" v="49" actId="13926"/>
          <ac:spMkLst>
            <pc:docMk/>
            <pc:sldMk cId="2665523780" sldId="266"/>
            <ac:spMk id="48" creationId="{CC6AF989-90A1-BC45-AC03-017A3ACC41A5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1:58.091" v="12" actId="20577"/>
          <ac:spMkLst>
            <pc:docMk/>
            <pc:sldMk cId="2665523780" sldId="266"/>
            <ac:spMk id="49" creationId="{3602168C-0C4C-A74C-A949-103092EB221D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2:56.407" v="46" actId="6549"/>
          <ac:spMkLst>
            <pc:docMk/>
            <pc:sldMk cId="2665523780" sldId="266"/>
            <ac:spMk id="51" creationId="{20BCA311-1E50-8649-946D-B37594EC06A6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3:42.142" v="48" actId="207"/>
          <ac:spMkLst>
            <pc:docMk/>
            <pc:sldMk cId="2665523780" sldId="266"/>
            <ac:spMk id="52" creationId="{7768608C-72A9-4D40-816D-A33D01D6949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Thivierge, Marie-Noëlle (AAFC/AAC) (she - her / elle)" userId="f643cf7e-6e4d-4aa8-9502-864fad779680" providerId="ADAL" clId="{148827B0-68C3-45A3-B853-2485AE558C0A}" dt="2024-08-12T18:31:31.072" v="185"/>
              <pc2:cmMkLst xmlns:pc2="http://schemas.microsoft.com/office/powerpoint/2019/9/main/command">
                <pc:docMk/>
                <pc:sldMk cId="2665523780" sldId="266"/>
                <pc2:cmMk id="{A2912BFC-5934-46E2-A868-7050A5BB8BFB}"/>
              </pc2:cmMkLst>
            </pc226:cmChg>
          </p:ext>
        </pc:extLst>
      </pc:sldChg>
      <pc:sldChg chg="modSp mod">
        <pc:chgData name="Thivierge, Marie-Noëlle (AAFC/AAC) (she - her / elle)" userId="f643cf7e-6e4d-4aa8-9502-864fad779680" providerId="ADAL" clId="{148827B0-68C3-45A3-B853-2485AE558C0A}" dt="2024-08-18T17:16:11.989" v="198" actId="27918"/>
        <pc:sldMkLst>
          <pc:docMk/>
          <pc:sldMk cId="152116153" sldId="267"/>
        </pc:sldMkLst>
        <pc:spChg chg="mod">
          <ac:chgData name="Thivierge, Marie-Noëlle (AAFC/AAC) (she - her / elle)" userId="f643cf7e-6e4d-4aa8-9502-864fad779680" providerId="ADAL" clId="{148827B0-68C3-45A3-B853-2485AE558C0A}" dt="2024-08-12T18:24:14.285" v="53" actId="20577"/>
          <ac:spMkLst>
            <pc:docMk/>
            <pc:sldMk cId="152116153" sldId="267"/>
            <ac:spMk id="4" creationId="{23E18A41-6541-6442-952A-05B6645AACBC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5:07.566" v="56" actId="207"/>
          <ac:spMkLst>
            <pc:docMk/>
            <pc:sldMk cId="152116153" sldId="267"/>
            <ac:spMk id="40" creationId="{F34E9752-5BEC-4A46-B856-274A2DB1C54B}"/>
          </ac:spMkLst>
        </pc:spChg>
      </pc:sldChg>
      <pc:sldChg chg="modSp mod delCm modCm">
        <pc:chgData name="Thivierge, Marie-Noëlle (AAFC/AAC) (she - her / elle)" userId="f643cf7e-6e4d-4aa8-9502-864fad779680" providerId="ADAL" clId="{148827B0-68C3-45A3-B853-2485AE558C0A}" dt="2024-08-12T18:31:17.663" v="184" actId="13926"/>
        <pc:sldMkLst>
          <pc:docMk/>
          <pc:sldMk cId="687218985" sldId="271"/>
        </pc:sldMkLst>
        <pc:spChg chg="mod">
          <ac:chgData name="Thivierge, Marie-Noëlle (AAFC/AAC) (she - her / elle)" userId="f643cf7e-6e4d-4aa8-9502-864fad779680" providerId="ADAL" clId="{148827B0-68C3-45A3-B853-2485AE558C0A}" dt="2024-08-12T18:30:23.914" v="183" actId="20577"/>
          <ac:spMkLst>
            <pc:docMk/>
            <pc:sldMk cId="687218985" sldId="271"/>
            <ac:spMk id="4" creationId="{0424D633-17FC-4B5B-BC67-4DDC6A025BDF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8:37.377" v="149" actId="207"/>
          <ac:spMkLst>
            <pc:docMk/>
            <pc:sldMk cId="687218985" sldId="271"/>
            <ac:spMk id="5" creationId="{3825D838-6034-4271-9B03-5E8EAD236B1D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8:08.080" v="147" actId="13926"/>
          <ac:spMkLst>
            <pc:docMk/>
            <pc:sldMk cId="687218985" sldId="271"/>
            <ac:spMk id="6" creationId="{01FD16BC-0BB7-4B61-8983-6E6884EE4030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31:17.663" v="184" actId="13926"/>
          <ac:spMkLst>
            <pc:docMk/>
            <pc:sldMk cId="687218985" sldId="271"/>
            <ac:spMk id="10" creationId="{ED8E61D3-299D-4E78-A0B5-9A6C229C4CD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Thivierge, Marie-Noëlle (AAFC/AAC) (she - her / elle)" userId="f643cf7e-6e4d-4aa8-9502-864fad779680" providerId="ADAL" clId="{148827B0-68C3-45A3-B853-2485AE558C0A}" dt="2024-08-12T18:29:17.825" v="150"/>
              <pc2:cmMkLst xmlns:pc2="http://schemas.microsoft.com/office/powerpoint/2019/9/main/command">
                <pc:docMk/>
                <pc:sldMk cId="687218985" sldId="271"/>
                <pc2:cmMk id="{E2C82F13-389B-4108-8793-B43232588001}"/>
              </pc2:cmMkLst>
            </pc226:cmChg>
            <pc226:cmChg xmlns:pc226="http://schemas.microsoft.com/office/powerpoint/2022/06/main/command" chg="del">
              <pc226:chgData name="Thivierge, Marie-Noëlle (AAFC/AAC) (she - her / elle)" userId="f643cf7e-6e4d-4aa8-9502-864fad779680" providerId="ADAL" clId="{148827B0-68C3-45A3-B853-2485AE558C0A}" dt="2024-08-12T18:29:21.973" v="151"/>
              <pc2:cmMkLst xmlns:pc2="http://schemas.microsoft.com/office/powerpoint/2019/9/main/command">
                <pc:docMk/>
                <pc:sldMk cId="687218985" sldId="271"/>
                <pc2:cmMk id="{6F084C4C-0A16-4744-80CC-314577EA3FC8}"/>
              </pc2:cmMkLst>
            </pc226:cmChg>
          </p:ext>
        </pc:extLst>
      </pc:sldChg>
      <pc:sldChg chg="modSp mod delCm">
        <pc:chgData name="Thivierge, Marie-Noëlle (AAFC/AAC) (she - her / elle)" userId="f643cf7e-6e4d-4aa8-9502-864fad779680" providerId="ADAL" clId="{148827B0-68C3-45A3-B853-2485AE558C0A}" dt="2024-08-12T18:27:45.489" v="146" actId="13926"/>
        <pc:sldMkLst>
          <pc:docMk/>
          <pc:sldMk cId="376225507" sldId="272"/>
        </pc:sldMkLst>
        <pc:spChg chg="mod">
          <ac:chgData name="Thivierge, Marie-Noëlle (AAFC/AAC) (she - her / elle)" userId="f643cf7e-6e4d-4aa8-9502-864fad779680" providerId="ADAL" clId="{148827B0-68C3-45A3-B853-2485AE558C0A}" dt="2024-08-12T18:25:17.259" v="60" actId="20577"/>
          <ac:spMkLst>
            <pc:docMk/>
            <pc:sldMk cId="376225507" sldId="272"/>
            <ac:spMk id="4" creationId="{558B2C67-4E8A-5545-BA9A-998F28AA513F}"/>
          </ac:spMkLst>
        </pc:spChg>
        <pc:spChg chg="mod">
          <ac:chgData name="Thivierge, Marie-Noëlle (AAFC/AAC) (she - her / elle)" userId="f643cf7e-6e4d-4aa8-9502-864fad779680" providerId="ADAL" clId="{148827B0-68C3-45A3-B853-2485AE558C0A}" dt="2024-08-12T18:26:35.040" v="62" actId="13926"/>
          <ac:spMkLst>
            <pc:docMk/>
            <pc:sldMk cId="376225507" sldId="272"/>
            <ac:spMk id="26" creationId="{DA1A7DD6-0622-4F2D-AEB8-A49907625670}"/>
          </ac:spMkLst>
        </pc:spChg>
        <pc:graphicFrameChg chg="modGraphic">
          <ac:chgData name="Thivierge, Marie-Noëlle (AAFC/AAC) (she - her / elle)" userId="f643cf7e-6e4d-4aa8-9502-864fad779680" providerId="ADAL" clId="{148827B0-68C3-45A3-B853-2485AE558C0A}" dt="2024-08-12T18:27:42.077" v="145" actId="13926"/>
          <ac:graphicFrameMkLst>
            <pc:docMk/>
            <pc:sldMk cId="376225507" sldId="272"/>
            <ac:graphicFrameMk id="2" creationId="{BA367628-5D51-41C8-8AA7-6D7A0E0472BD}"/>
          </ac:graphicFrameMkLst>
        </pc:graphicFrameChg>
        <pc:graphicFrameChg chg="modGraphic">
          <ac:chgData name="Thivierge, Marie-Noëlle (AAFC/AAC) (she - her / elle)" userId="f643cf7e-6e4d-4aa8-9502-864fad779680" providerId="ADAL" clId="{148827B0-68C3-45A3-B853-2485AE558C0A}" dt="2024-08-12T18:27:45.489" v="146" actId="13926"/>
          <ac:graphicFrameMkLst>
            <pc:docMk/>
            <pc:sldMk cId="376225507" sldId="272"/>
            <ac:graphicFrameMk id="40" creationId="{A409D9AD-E75A-44D3-81E6-4170975511AB}"/>
          </ac:graphicFrameMkLst>
        </pc:graphicFrameChg>
        <pc:graphicFrameChg chg="modGraphic">
          <ac:chgData name="Thivierge, Marie-Noëlle (AAFC/AAC) (she - her / elle)" userId="f643cf7e-6e4d-4aa8-9502-864fad779680" providerId="ADAL" clId="{148827B0-68C3-45A3-B853-2485AE558C0A}" dt="2024-08-12T18:27:19.466" v="144" actId="6549"/>
          <ac:graphicFrameMkLst>
            <pc:docMk/>
            <pc:sldMk cId="376225507" sldId="272"/>
            <ac:graphicFrameMk id="42" creationId="{59CD4DBF-632C-4240-B0AA-CF7AFDCEC29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Thivierge, Marie-Noëlle (AAFC/AAC) (she - her / elle)" userId="f643cf7e-6e4d-4aa8-9502-864fad779680" providerId="ADAL" clId="{148827B0-68C3-45A3-B853-2485AE558C0A}" dt="2024-08-12T18:26:09.058" v="61"/>
              <pc2:cmMkLst xmlns:pc2="http://schemas.microsoft.com/office/powerpoint/2019/9/main/command">
                <pc:docMk/>
                <pc:sldMk cId="376225507" sldId="272"/>
                <pc2:cmMk id="{518C76AA-E4B1-4104-9C04-869252993965}"/>
              </pc2:cmMkLst>
            </pc226:cmChg>
          </p:ext>
        </pc:ext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699287909422552"/>
          <c:y val="0.16452997159592642"/>
          <c:w val="0.54966817012212044"/>
          <c:h val="0.5897287010370028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Colonne2</c:v>
                </c:pt>
              </c:strCache>
            </c:strRef>
          </c:tx>
          <c:spPr>
            <a:solidFill>
              <a:srgbClr val="74B943"/>
            </a:solidFill>
            <a:ln>
              <a:noFill/>
            </a:ln>
            <a:effectLst/>
          </c:spPr>
          <c:invertIfNegative val="0"/>
          <c:cat>
            <c:strRef>
              <c:f>Feuil1!$A$2:$A$3</c:f>
              <c:strCache>
                <c:ptCount val="2"/>
                <c:pt idx="0">
                  <c:v>Transfer preparation</c:v>
                </c:pt>
                <c:pt idx="1">
                  <c:v>Economic transferability</c:v>
                </c:pt>
              </c:strCache>
            </c:strRef>
          </c:cat>
          <c:val>
            <c:numRef>
              <c:f>Feuil1!$B$2:$B$3</c:f>
              <c:numCache>
                <c:formatCode>General</c:formatCode>
                <c:ptCount val="2"/>
                <c:pt idx="0">
                  <c:v>1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99-7642-A5CF-BA16043051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5"/>
        <c:overlap val="100"/>
        <c:axId val="270687232"/>
        <c:axId val="270689024"/>
      </c:barChart>
      <c:catAx>
        <c:axId val="270687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270689024"/>
        <c:crosses val="autoZero"/>
        <c:auto val="1"/>
        <c:lblAlgn val="ctr"/>
        <c:lblOffset val="100"/>
        <c:noMultiLvlLbl val="0"/>
      </c:catAx>
      <c:valAx>
        <c:axId val="270689024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270687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316584251937565"/>
          <c:y val="0.14264767148353577"/>
          <c:w val="0.61932983903611938"/>
          <c:h val="0.655375683115907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Colonne2</c:v>
                </c:pt>
              </c:strCache>
            </c:strRef>
          </c:tx>
          <c:spPr>
            <a:solidFill>
              <a:srgbClr val="74B943"/>
            </a:solidFill>
            <a:ln>
              <a:noFill/>
            </a:ln>
            <a:effectLst/>
          </c:spPr>
          <c:invertIfNegative val="0"/>
          <c:cat>
            <c:strRef>
              <c:f>Feuil1!$A$2:$A$4</c:f>
              <c:strCache>
                <c:ptCount val="3"/>
                <c:pt idx="0">
                  <c:v>Pace of life</c:v>
                </c:pt>
                <c:pt idx="1">
                  <c:v>Pace of work</c:v>
                </c:pt>
                <c:pt idx="2">
                  <c:v>Job satisfaction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AF-3840-94D7-A957C0EA16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0721792"/>
        <c:axId val="270723328"/>
      </c:barChart>
      <c:catAx>
        <c:axId val="270721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270723328"/>
        <c:crosses val="autoZero"/>
        <c:auto val="1"/>
        <c:lblAlgn val="ctr"/>
        <c:lblOffset val="100"/>
        <c:noMultiLvlLbl val="0"/>
      </c:catAx>
      <c:valAx>
        <c:axId val="270723328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270721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229304039698221"/>
          <c:y val="0.12681220265624815"/>
          <c:w val="0.57223217357684786"/>
          <c:h val="0.6936327928912546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Viabilité économique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E8C-4CC7-832A-EF005412BA1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E8C-4CC7-832A-EF005412BA1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E8C-4CC7-832A-EF005412BA1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E8C-4CC7-832A-EF005412BA14}"/>
              </c:ext>
            </c:extLst>
          </c:dPt>
          <c:cat>
            <c:strRef>
              <c:f>Feuil1!$A$2:$A$5</c:f>
              <c:strCache>
                <c:ptCount val="4"/>
                <c:pt idx="0">
                  <c:v>Labour productivity</c:v>
                </c:pt>
                <c:pt idx="1">
                  <c:v>Debt ratio</c:v>
                </c:pt>
                <c:pt idx="2">
                  <c:v>Expense control</c:v>
                </c:pt>
                <c:pt idx="3">
                  <c:v>Self-financing capacity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E8C-4CC7-832A-EF005412BA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0324864"/>
        <c:axId val="270326400"/>
      </c:barChart>
      <c:catAx>
        <c:axId val="27032486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270326400"/>
        <c:crosses val="autoZero"/>
        <c:auto val="1"/>
        <c:lblAlgn val="ctr"/>
        <c:lblOffset val="100"/>
        <c:noMultiLvlLbl val="0"/>
      </c:catAx>
      <c:valAx>
        <c:axId val="270326400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27032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74B943"/>
            </a:solidFill>
            <a:ln>
              <a:noFill/>
            </a:ln>
            <a:effectLst/>
          </c:spPr>
          <c:invertIfNegative val="0"/>
          <c:cat>
            <c:strRef>
              <c:f>Feuil1!$A$2:$A$6</c:f>
              <c:strCache>
                <c:ptCount val="5"/>
                <c:pt idx="0">
                  <c:v>Strategic management</c:v>
                </c:pt>
                <c:pt idx="1">
                  <c:v>Risk management</c:v>
                </c:pt>
                <c:pt idx="2">
                  <c:v>Occupational health and safety</c:v>
                </c:pt>
                <c:pt idx="3">
                  <c:v>Innovation approach</c:v>
                </c:pt>
                <c:pt idx="4">
                  <c:v>Human resource management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5E-4DC8-97A5-08F94CCC8F20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Feuil1!$A$2:$A$6</c:f>
              <c:strCache>
                <c:ptCount val="5"/>
                <c:pt idx="0">
                  <c:v>Strategic management</c:v>
                </c:pt>
                <c:pt idx="1">
                  <c:v>Risk management</c:v>
                </c:pt>
                <c:pt idx="2">
                  <c:v>Occupational health and safety</c:v>
                </c:pt>
                <c:pt idx="3">
                  <c:v>Innovation approach</c:v>
                </c:pt>
                <c:pt idx="4">
                  <c:v>Human resource management</c:v>
                </c:pt>
              </c:strCache>
            </c:strRef>
          </c:cat>
          <c:val>
            <c:numRef>
              <c:f>Feuil1!$C$2:$C$6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1-8B5E-4DC8-97A5-08F94CCC8F20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Feuil1!$A$2:$A$6</c:f>
              <c:strCache>
                <c:ptCount val="5"/>
                <c:pt idx="0">
                  <c:v>Strategic management</c:v>
                </c:pt>
                <c:pt idx="1">
                  <c:v>Risk management</c:v>
                </c:pt>
                <c:pt idx="2">
                  <c:v>Occupational health and safety</c:v>
                </c:pt>
                <c:pt idx="3">
                  <c:v>Innovation approach</c:v>
                </c:pt>
                <c:pt idx="4">
                  <c:v>Human resource management</c:v>
                </c:pt>
              </c:strCache>
            </c:strRef>
          </c:cat>
          <c:val>
            <c:numRef>
              <c:f>Feuil1!$D$2:$D$6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2-8B5E-4DC8-97A5-08F94CCC8F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100"/>
        <c:axId val="270640256"/>
        <c:axId val="270641792"/>
      </c:barChart>
      <c:catAx>
        <c:axId val="270640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 algn="just"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270641792"/>
        <c:crosses val="autoZero"/>
        <c:auto val="1"/>
        <c:lblAlgn val="ctr"/>
        <c:lblOffset val="100"/>
        <c:noMultiLvlLbl val="0"/>
      </c:catAx>
      <c:valAx>
        <c:axId val="270641792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270640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74B943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Biodiversity friendly landscapes</c:v>
                </c:pt>
                <c:pt idx="1">
                  <c:v>Production diversity</c:v>
                </c:pt>
                <c:pt idx="2">
                  <c:v>Greenhouse gas emissions</c:v>
                </c:pt>
                <c:pt idx="3">
                  <c:v>Non-organic waste management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E9-4749-A71D-C3AD42F70B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162833536"/>
        <c:axId val="162837632"/>
      </c:barChart>
      <c:catAx>
        <c:axId val="162833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162837632"/>
        <c:crosses val="autoZero"/>
        <c:auto val="1"/>
        <c:lblAlgn val="ctr"/>
        <c:lblOffset val="100"/>
        <c:noMultiLvlLbl val="0"/>
      </c:catAx>
      <c:valAx>
        <c:axId val="162837632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16283353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74B943"/>
            </a:solidFill>
            <a:ln>
              <a:noFill/>
            </a:ln>
            <a:effectLst/>
          </c:spPr>
          <c:invertIfNegative val="0"/>
          <c:cat>
            <c:strRef>
              <c:f>Feuil1!$A$2:$A$6</c:f>
              <c:strCache>
                <c:ptCount val="5"/>
                <c:pt idx="0">
                  <c:v>Water resource protection</c:v>
                </c:pt>
                <c:pt idx="1">
                  <c:v>Reduction of phytosanitary products</c:v>
                </c:pt>
                <c:pt idx="2">
                  <c:v>Phosphorus management</c:v>
                </c:pt>
                <c:pt idx="3">
                  <c:v>Nitrogen management</c:v>
                </c:pt>
                <c:pt idx="4">
                  <c:v>Soil health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FA-B846-9401-3A25E3A51B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6652672"/>
        <c:axId val="326885376"/>
      </c:barChart>
      <c:catAx>
        <c:axId val="326652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r"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326885376"/>
        <c:crosses val="autoZero"/>
        <c:auto val="1"/>
        <c:lblAlgn val="ctr"/>
        <c:lblOffset val="100"/>
        <c:noMultiLvlLbl val="0"/>
      </c:catAx>
      <c:valAx>
        <c:axId val="326885376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326652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74B943"/>
            </a:solidFill>
            <a:ln>
              <a:noFill/>
            </a:ln>
            <a:effectLst/>
          </c:spPr>
          <c:invertIfNegative val="0"/>
          <c:cat>
            <c:strRef>
              <c:f>Feuil1!$A$2:$A$4</c:f>
              <c:strCache>
                <c:ptCount val="3"/>
                <c:pt idx="0">
                  <c:v>Biosafety</c:v>
                </c:pt>
                <c:pt idx="1">
                  <c:v>Animal welfare</c:v>
                </c:pt>
                <c:pt idx="2">
                  <c:v>Production for human consumption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4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47-0A45-B442-D049B98DEC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3189120"/>
        <c:axId val="163190656"/>
      </c:barChart>
      <c:catAx>
        <c:axId val="163189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r"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163190656"/>
        <c:crosses val="autoZero"/>
        <c:auto val="1"/>
        <c:lblAlgn val="ctr"/>
        <c:lblOffset val="100"/>
        <c:noMultiLvlLbl val="0"/>
      </c:catAx>
      <c:valAx>
        <c:axId val="163190656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163189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462201056240674"/>
          <c:y val="0.10164317062665161"/>
          <c:w val="0.45458499408363157"/>
          <c:h val="0.754438976263372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rgbClr val="74B943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Maintenance of built heritage and landscapes</c:v>
                </c:pt>
                <c:pt idx="1">
                  <c:v>Relationships with consumers and citizens</c:v>
                </c:pt>
                <c:pt idx="2">
                  <c:v>Relationships with other farms in the area</c:v>
                </c:pt>
                <c:pt idx="3">
                  <c:v>Contribution to local economy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BF-0646-880A-19E722EA15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211136"/>
        <c:axId val="163212672"/>
      </c:barChart>
      <c:catAx>
        <c:axId val="163211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r"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163212672"/>
        <c:crosses val="autoZero"/>
        <c:auto val="1"/>
        <c:lblAlgn val="ctr"/>
        <c:lblOffset val="100"/>
        <c:noMultiLvlLbl val="0"/>
      </c:catAx>
      <c:valAx>
        <c:axId val="163212672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fr-FR"/>
          </a:p>
        </c:txPr>
        <c:crossAx val="16321113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0274891-177C-F049-9E3C-722A69356CF4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2333625" y="1163638"/>
            <a:ext cx="2355850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B03C290-604E-C249-A355-A655F7DE1A0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831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0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104" algn="l" defTabSz="91420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207" algn="l" defTabSz="91420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311" algn="l" defTabSz="91420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414" algn="l" defTabSz="91420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518" algn="l" defTabSz="91420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621" algn="l" defTabSz="91420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199723" algn="l" defTabSz="91420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6826" algn="l" defTabSz="91420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3C290-604E-C249-A355-A655F7DE1A0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197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03C290-604E-C249-A355-A655F7DE1A0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917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85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022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9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363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23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31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364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282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41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173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61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9980C-3198-2342-880A-7C75154CBEFF}" type="datetimeFigureOut">
              <a:rPr lang="fr-FR" smtClean="0"/>
              <a:t>18/08/2024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78B2B-4125-5041-B24E-E6E2B8D046C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38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slideLayout" Target="../slideLayouts/slideLayout2.xml"/><Relationship Id="rId18" Type="http://schemas.openxmlformats.org/officeDocument/2006/relationships/chart" Target="../charts/chart4.xml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chart" Target="../charts/chart3.xml"/><Relationship Id="rId2" Type="http://schemas.openxmlformats.org/officeDocument/2006/relationships/tags" Target="../tags/tag5.xml"/><Relationship Id="rId16" Type="http://schemas.openxmlformats.org/officeDocument/2006/relationships/chart" Target="../charts/chart2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5" Type="http://schemas.openxmlformats.org/officeDocument/2006/relationships/tags" Target="../tags/tag8.xml"/><Relationship Id="rId15" Type="http://schemas.openxmlformats.org/officeDocument/2006/relationships/chart" Target="../charts/chart1.xml"/><Relationship Id="rId10" Type="http://schemas.openxmlformats.org/officeDocument/2006/relationships/tags" Target="../tags/tag13.xml"/><Relationship Id="rId19" Type="http://schemas.openxmlformats.org/officeDocument/2006/relationships/image" Target="../media/image3.jpeg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chart" Target="../charts/chart8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chart" Target="../charts/chart7.xml"/><Relationship Id="rId2" Type="http://schemas.openxmlformats.org/officeDocument/2006/relationships/tags" Target="../tags/tag17.xml"/><Relationship Id="rId16" Type="http://schemas.openxmlformats.org/officeDocument/2006/relationships/chart" Target="../charts/chart6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chart" Target="../charts/chart5.xml"/><Relationship Id="rId10" Type="http://schemas.openxmlformats.org/officeDocument/2006/relationships/tags" Target="../tags/tag25.xml"/><Relationship Id="rId19" Type="http://schemas.openxmlformats.org/officeDocument/2006/relationships/image" Target="../media/image3.jpeg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3.jpe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3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82C038A-BAEC-475C-B4AC-8F2C01085E8B}"/>
              </a:ext>
            </a:extLst>
          </p:cNvPr>
          <p:cNvSpPr/>
          <p:nvPr/>
        </p:nvSpPr>
        <p:spPr>
          <a:xfrm>
            <a:off x="3492832" y="3717533"/>
            <a:ext cx="2782468" cy="45730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4A9394-C01F-41CC-BB88-62FBD666FD75}"/>
              </a:ext>
            </a:extLst>
          </p:cNvPr>
          <p:cNvSpPr/>
          <p:nvPr/>
        </p:nvSpPr>
        <p:spPr>
          <a:xfrm>
            <a:off x="616920" y="3717533"/>
            <a:ext cx="2782468" cy="45730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A1A90D9-D44B-45C8-B65D-FA088EBC2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238" y="139451"/>
            <a:ext cx="5915025" cy="1274928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CA" sz="2800" b="1" dirty="0">
                <a:solidFill>
                  <a:schemeClr val="accent6"/>
                </a:solidFill>
                <a:latin typeface="+mn-lt"/>
              </a:rPr>
              <a:t>Sample Farm</a:t>
            </a:r>
            <a:br>
              <a:rPr lang="en-CA" sz="2800" dirty="0">
                <a:latin typeface="+mn-lt"/>
              </a:rPr>
            </a:br>
            <a:r>
              <a:rPr lang="en-CA" sz="1600" dirty="0">
                <a:latin typeface="+mn-lt"/>
                <a:cs typeface="Lucida Sans Unicode" panose="020B0602030504020204" pitchFamily="34" charset="0"/>
              </a:rPr>
              <a:t>FARM SUSTAINABILITY (IDEA-QC framework)</a:t>
            </a:r>
            <a:br>
              <a:rPr lang="en-CA" sz="1600" dirty="0">
                <a:latin typeface="+mn-lt"/>
                <a:cs typeface="Lucida Sans Unicode" panose="020B0602030504020204" pitchFamily="34" charset="0"/>
              </a:rPr>
            </a:br>
            <a:r>
              <a:rPr lang="en-CA" sz="1600" dirty="0">
                <a:latin typeface="+mn-lt"/>
                <a:cs typeface="Lucida Sans Unicode" panose="020B0602030504020204" pitchFamily="34" charset="0"/>
              </a:rPr>
              <a:t>2024</a:t>
            </a:r>
            <a:endParaRPr lang="en-CA" sz="2800" dirty="0">
              <a:latin typeface="+mn-lt"/>
              <a:cs typeface="Lucida Sans Unicode" panose="020B0602030504020204" pitchFamily="34" charset="0"/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8FC24AD8-2089-4090-A433-5A360ED44613}"/>
              </a:ext>
            </a:extLst>
          </p:cNvPr>
          <p:cNvCxnSpPr/>
          <p:nvPr/>
        </p:nvCxnSpPr>
        <p:spPr>
          <a:xfrm>
            <a:off x="546421" y="1324057"/>
            <a:ext cx="5772501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re 1">
            <a:extLst>
              <a:ext uri="{FF2B5EF4-FFF2-40B4-BE49-F238E27FC236}">
                <a16:creationId xmlns:a16="http://schemas.microsoft.com/office/drawing/2014/main" id="{7401BA6A-7E3D-42C3-B3B4-83F68CD58695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616921" y="3715309"/>
            <a:ext cx="2782468" cy="878858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b="1" kern="500" dirty="0">
                <a:solidFill>
                  <a:schemeClr val="accent6"/>
                </a:solidFill>
                <a:latin typeface="+mn-lt"/>
                <a:cs typeface="Futura Medium" panose="020B0602020204020303" pitchFamily="34" charset="-79"/>
              </a:rPr>
              <a:t>The farm </a:t>
            </a:r>
          </a:p>
          <a:p>
            <a:r>
              <a:rPr lang="en-CA" sz="2000" b="1" kern="500" dirty="0">
                <a:solidFill>
                  <a:schemeClr val="accent6"/>
                </a:solidFill>
                <a:latin typeface="+mn-lt"/>
                <a:cs typeface="Futura Medium" panose="020B0602020204020303" pitchFamily="34" charset="-79"/>
              </a:rPr>
              <a:t>in a few figures</a:t>
            </a:r>
            <a:endParaRPr lang="en-CA" sz="2000" b="1" kern="500" spc="224" dirty="0">
              <a:solidFill>
                <a:schemeClr val="accent6"/>
              </a:solidFill>
              <a:latin typeface="+mn-lt"/>
              <a:cs typeface="Futura Medium" panose="020B0602020204020303" pitchFamily="34" charset="-79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B75757A-50DA-44F3-9080-E85F3B678C9E}"/>
              </a:ext>
            </a:extLst>
          </p:cNvPr>
          <p:cNvSpPr txBox="1"/>
          <p:nvPr/>
        </p:nvSpPr>
        <p:spPr>
          <a:xfrm>
            <a:off x="1475423" y="4599019"/>
            <a:ext cx="1775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>
                <a:solidFill>
                  <a:srgbClr val="70AD47"/>
                </a:solidFill>
              </a:rPr>
              <a:t>1,23</a:t>
            </a:r>
            <a:r>
              <a:rPr lang="en-CA" sz="1400" b="1" dirty="0">
                <a:solidFill>
                  <a:schemeClr val="accent6"/>
                </a:solidFill>
              </a:rPr>
              <a:t>4</a:t>
            </a:r>
          </a:p>
          <a:p>
            <a:pPr algn="ctr"/>
            <a:r>
              <a:rPr lang="en-CA" sz="1400" dirty="0">
                <a:solidFill>
                  <a:schemeClr val="accent6">
                    <a:lumMod val="50000"/>
                  </a:schemeClr>
                </a:solidFill>
              </a:rPr>
              <a:t>people fed </a:t>
            </a:r>
          </a:p>
          <a:p>
            <a:pPr algn="ctr"/>
            <a:r>
              <a:rPr lang="en-CA" sz="1400" dirty="0">
                <a:solidFill>
                  <a:srgbClr val="385723"/>
                </a:solidFill>
              </a:rPr>
              <a:t>for one year</a:t>
            </a:r>
            <a:r>
              <a:rPr lang="en-CA" sz="1000" dirty="0">
                <a:solidFill>
                  <a:srgbClr val="385723"/>
                </a:solidFill>
              </a:rPr>
              <a:t>*</a:t>
            </a:r>
            <a:endParaRPr lang="en-CA" sz="1400" dirty="0">
              <a:solidFill>
                <a:srgbClr val="385723"/>
              </a:solidFill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738C5FE5-AC00-4DC3-8C9E-03974BD9FBFE}"/>
              </a:ext>
            </a:extLst>
          </p:cNvPr>
          <p:cNvCxnSpPr/>
          <p:nvPr/>
        </p:nvCxnSpPr>
        <p:spPr>
          <a:xfrm>
            <a:off x="773995" y="5355295"/>
            <a:ext cx="24627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6B61093A-9712-48DF-9971-B36AB5298345}"/>
              </a:ext>
            </a:extLst>
          </p:cNvPr>
          <p:cNvSpPr txBox="1"/>
          <p:nvPr/>
        </p:nvSpPr>
        <p:spPr>
          <a:xfrm>
            <a:off x="743136" y="5487761"/>
            <a:ext cx="1852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>
                <a:solidFill>
                  <a:schemeClr val="accent6"/>
                </a:solidFill>
              </a:rPr>
              <a:t>4</a:t>
            </a:r>
          </a:p>
          <a:p>
            <a:pPr algn="ctr"/>
            <a:r>
              <a:rPr lang="en-CA" sz="1400" dirty="0">
                <a:solidFill>
                  <a:schemeClr val="accent6">
                    <a:lumMod val="50000"/>
                  </a:schemeClr>
                </a:solidFill>
              </a:rPr>
              <a:t>direct jobs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CDFE93E-FA70-463D-B081-C63FC4CB25FB}"/>
              </a:ext>
            </a:extLst>
          </p:cNvPr>
          <p:cNvCxnSpPr/>
          <p:nvPr/>
        </p:nvCxnSpPr>
        <p:spPr>
          <a:xfrm>
            <a:off x="781475" y="6164974"/>
            <a:ext cx="24627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D5F961A4-9287-4E93-9390-F2EFEF00842B}"/>
              </a:ext>
            </a:extLst>
          </p:cNvPr>
          <p:cNvSpPr txBox="1"/>
          <p:nvPr/>
        </p:nvSpPr>
        <p:spPr>
          <a:xfrm>
            <a:off x="1270969" y="6226892"/>
            <a:ext cx="21466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>
                <a:solidFill>
                  <a:schemeClr val="accent6"/>
                </a:solidFill>
              </a:rPr>
              <a:t>3 hectares</a:t>
            </a:r>
          </a:p>
          <a:p>
            <a:pPr algn="ctr"/>
            <a:r>
              <a:rPr lang="en-CA" sz="1400" dirty="0">
                <a:solidFill>
                  <a:schemeClr val="accent6">
                    <a:lumMod val="50000"/>
                  </a:schemeClr>
                </a:solidFill>
              </a:rPr>
              <a:t>of biodiversity friendly landscapes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D02A85B4-BD6A-46D6-9E49-F2FA212BA280}"/>
              </a:ext>
            </a:extLst>
          </p:cNvPr>
          <p:cNvCxnSpPr/>
          <p:nvPr/>
        </p:nvCxnSpPr>
        <p:spPr>
          <a:xfrm>
            <a:off x="751532" y="7942105"/>
            <a:ext cx="24627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B2C615E5-6FDC-41D7-BDA8-CD102160A66D}"/>
              </a:ext>
            </a:extLst>
          </p:cNvPr>
          <p:cNvCxnSpPr/>
          <p:nvPr/>
        </p:nvCxnSpPr>
        <p:spPr>
          <a:xfrm>
            <a:off x="788015" y="4565242"/>
            <a:ext cx="24627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9F317ED0-74B9-4115-96DF-2751EADEB16C}"/>
              </a:ext>
            </a:extLst>
          </p:cNvPr>
          <p:cNvCxnSpPr/>
          <p:nvPr/>
        </p:nvCxnSpPr>
        <p:spPr>
          <a:xfrm>
            <a:off x="773992" y="7035895"/>
            <a:ext cx="246270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2693B2BD-DD31-4847-A679-AFA6458943B5}"/>
              </a:ext>
            </a:extLst>
          </p:cNvPr>
          <p:cNvSpPr txBox="1"/>
          <p:nvPr/>
        </p:nvSpPr>
        <p:spPr>
          <a:xfrm>
            <a:off x="710556" y="7177952"/>
            <a:ext cx="19850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>
                <a:solidFill>
                  <a:schemeClr val="accent6"/>
                </a:solidFill>
              </a:rPr>
              <a:t>178 t </a:t>
            </a:r>
            <a:r>
              <a:rPr lang="en-CA" sz="1400" b="1" dirty="0">
                <a:solidFill>
                  <a:srgbClr val="70AD47"/>
                </a:solidFill>
              </a:rPr>
              <a:t>of</a:t>
            </a:r>
            <a:r>
              <a:rPr lang="en-CA" sz="1400" b="1" dirty="0">
                <a:solidFill>
                  <a:schemeClr val="accent6"/>
                </a:solidFill>
              </a:rPr>
              <a:t> CO</a:t>
            </a:r>
            <a:r>
              <a:rPr lang="en-CA" sz="1400" b="1" baseline="-25000" dirty="0">
                <a:solidFill>
                  <a:schemeClr val="accent6"/>
                </a:solidFill>
              </a:rPr>
              <a:t>2</a:t>
            </a:r>
            <a:r>
              <a:rPr lang="en-CA" sz="1400" b="1" dirty="0">
                <a:solidFill>
                  <a:schemeClr val="accent6"/>
                </a:solidFill>
              </a:rPr>
              <a:t> equivalent</a:t>
            </a:r>
          </a:p>
          <a:p>
            <a:pPr algn="ctr"/>
            <a:r>
              <a:rPr lang="en-CA" sz="1400" dirty="0">
                <a:solidFill>
                  <a:schemeClr val="accent6">
                    <a:lumMod val="50000"/>
                  </a:schemeClr>
                </a:solidFill>
              </a:rPr>
              <a:t>emitted into the atmosphere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8DE14CAD-11FE-4ADC-B234-73DCCD56154E}"/>
              </a:ext>
            </a:extLst>
          </p:cNvPr>
          <p:cNvSpPr txBox="1"/>
          <p:nvPr/>
        </p:nvSpPr>
        <p:spPr>
          <a:xfrm>
            <a:off x="653544" y="8005065"/>
            <a:ext cx="27824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/>
              <a:t>* Based on adult protein requirements.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F0343651-C0F5-4345-82FA-D9ED65A5BC08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3492832" y="3744198"/>
            <a:ext cx="2782468" cy="2772665"/>
          </a:xfrm>
          <a:prstGeom prst="rect">
            <a:avLst/>
          </a:prstGeom>
        </p:spPr>
        <p:txBody>
          <a:bodyPr vert="horz" lIns="204886" tIns="102443" rIns="204886" bIns="102443" rtlCol="0" anchor="t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CA" sz="1600" b="1" kern="500" dirty="0">
                <a:solidFill>
                  <a:schemeClr val="accent6"/>
                </a:solidFill>
                <a:latin typeface="+mn-lt"/>
                <a:cs typeface="Futura Medium" panose="020B0602020204020303" pitchFamily="34" charset="-79"/>
              </a:rPr>
              <a:t>Strengths</a:t>
            </a:r>
          </a:p>
          <a:p>
            <a:pPr marL="142172" indent="-142172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A" sz="11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Economic viability</a:t>
            </a:r>
            <a:r>
              <a:rPr lang="en-CA" sz="110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: Sound financial health for the farm, low debt ratio.</a:t>
            </a:r>
          </a:p>
          <a:p>
            <a:pPr marL="142172" indent="-142172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A" sz="11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Management and entrepreneurship</a:t>
            </a:r>
            <a:r>
              <a:rPr lang="en-CA" sz="110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: Constant innovation in practices. </a:t>
            </a:r>
          </a:p>
          <a:p>
            <a:pPr marL="142172" indent="-142172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A" sz="11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Animal welfare</a:t>
            </a:r>
            <a:r>
              <a:rPr lang="en-CA" sz="1100" kern="500" dirty="0">
                <a:solidFill>
                  <a:srgbClr val="385723"/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: Infrastructure and management ensuring animal welfare.</a:t>
            </a:r>
            <a:endParaRPr lang="en-CA" sz="800" kern="500" dirty="0">
              <a:solidFill>
                <a:srgbClr val="385723"/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lnSpc>
                <a:spcPct val="100000"/>
              </a:lnSpc>
            </a:pPr>
            <a:endParaRPr lang="en-CA" sz="1200" kern="500" spc="224" dirty="0">
              <a:solidFill>
                <a:schemeClr val="bg1"/>
              </a:solidFill>
              <a:latin typeface="+mn-lt"/>
              <a:cs typeface="Futura Medium" panose="020B0602020204020303" pitchFamily="34" charset="-79"/>
            </a:endParaRP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B4E50DB4-F35C-4272-B650-647EDA2C2198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3511088" y="6427489"/>
            <a:ext cx="2782468" cy="1725910"/>
          </a:xfrm>
          <a:prstGeom prst="rect">
            <a:avLst/>
          </a:prstGeom>
        </p:spPr>
        <p:txBody>
          <a:bodyPr vert="horz" lIns="204886" tIns="102443" rIns="204886" bIns="102443" rtlCol="0" anchor="t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CA" sz="1600" b="1" kern="500" dirty="0">
                <a:solidFill>
                  <a:schemeClr val="accent6"/>
                </a:solidFill>
                <a:latin typeface="+mn-lt"/>
                <a:cs typeface="Futura Medium" panose="020B0602020204020303" pitchFamily="34" charset="-79"/>
              </a:rPr>
              <a:t>Challenges</a:t>
            </a:r>
          </a:p>
          <a:p>
            <a:pPr marL="142172" indent="-142172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A" sz="11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Quality of life</a:t>
            </a:r>
            <a:r>
              <a:rPr lang="en-CA" sz="110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: Little time for rest and leisure. </a:t>
            </a:r>
          </a:p>
          <a:p>
            <a:pPr marL="142172" indent="-142172" algn="l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A" sz="11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Soil health</a:t>
            </a:r>
            <a:r>
              <a:rPr lang="en-CA" sz="110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: Low soil cover in winter, increasing the risk of erosion.</a:t>
            </a:r>
            <a:endParaRPr lang="en-CA" sz="1100" kern="500" dirty="0">
              <a:solidFill>
                <a:srgbClr val="147E4B"/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lnSpc>
                <a:spcPct val="100000"/>
              </a:lnSpc>
            </a:pPr>
            <a:endParaRPr lang="en-CA" sz="1200" kern="500" spc="224" dirty="0">
              <a:solidFill>
                <a:schemeClr val="bg1"/>
              </a:solidFill>
              <a:latin typeface="+mn-lt"/>
              <a:cs typeface="Futura Medium" panose="020B0602020204020303" pitchFamily="34" charset="-79"/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DD90EA06-427F-4066-84B2-02BE09CBB61F}"/>
              </a:ext>
            </a:extLst>
          </p:cNvPr>
          <p:cNvCxnSpPr>
            <a:cxnSpLocks/>
          </p:cNvCxnSpPr>
          <p:nvPr/>
        </p:nvCxnSpPr>
        <p:spPr>
          <a:xfrm flipH="1">
            <a:off x="3645242" y="6301065"/>
            <a:ext cx="248173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1DC444D9-94D6-4325-B30D-D6D7211851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092" t="54194" r="74277" b="39376"/>
          <a:stretch/>
        </p:blipFill>
        <p:spPr>
          <a:xfrm>
            <a:off x="900831" y="6319721"/>
            <a:ext cx="454819" cy="44098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FB61040A-A8A4-41CC-A502-279B9D519A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90" t="16709" r="89984" b="76536"/>
          <a:stretch/>
        </p:blipFill>
        <p:spPr>
          <a:xfrm>
            <a:off x="901293" y="4726222"/>
            <a:ext cx="454357" cy="46333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FF77B20-6D29-46CB-A7E3-FACD4F1E6F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521" t="39245" r="2931" b="54132"/>
          <a:stretch/>
        </p:blipFill>
        <p:spPr>
          <a:xfrm>
            <a:off x="2728497" y="5522241"/>
            <a:ext cx="449081" cy="45425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47C85BF-F183-4687-96AA-3A2628721F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495" t="76450" r="10770" b="17014"/>
          <a:stretch/>
        </p:blipFill>
        <p:spPr>
          <a:xfrm>
            <a:off x="2715701" y="7215422"/>
            <a:ext cx="461877" cy="44828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23B71562-50F1-41F2-9D19-8B4D63CE9E8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034" b="34448"/>
          <a:stretch/>
        </p:blipFill>
        <p:spPr>
          <a:xfrm>
            <a:off x="616921" y="1463669"/>
            <a:ext cx="5658379" cy="2169745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CB01C1E1-BD26-4033-8F51-922D0DB78A8A}"/>
              </a:ext>
            </a:extLst>
          </p:cNvPr>
          <p:cNvSpPr txBox="1"/>
          <p:nvPr/>
        </p:nvSpPr>
        <p:spPr>
          <a:xfrm>
            <a:off x="5509220" y="3438553"/>
            <a:ext cx="81304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700" dirty="0"/>
              <a:t>© Yann Bourassa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D6BC51D8-0E3F-A384-7B36-D610240F6B93}"/>
              </a:ext>
            </a:extLst>
          </p:cNvPr>
          <p:cNvGrpSpPr/>
          <p:nvPr/>
        </p:nvGrpSpPr>
        <p:grpSpPr>
          <a:xfrm>
            <a:off x="4964265" y="8481603"/>
            <a:ext cx="1511300" cy="537476"/>
            <a:chOff x="4933950" y="7618493"/>
            <a:chExt cx="1511300" cy="6413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FED3A89-D96D-8827-0D24-32E94A996BBB}"/>
                </a:ext>
              </a:extLst>
            </p:cNvPr>
            <p:cNvSpPr/>
            <p:nvPr/>
          </p:nvSpPr>
          <p:spPr>
            <a:xfrm>
              <a:off x="4933950" y="7618493"/>
              <a:ext cx="1511300" cy="6413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4057F6E-5CAA-069B-17A0-915497A1FC46}"/>
                </a:ext>
              </a:extLst>
            </p:cNvPr>
            <p:cNvSpPr txBox="1"/>
            <p:nvPr/>
          </p:nvSpPr>
          <p:spPr>
            <a:xfrm>
              <a:off x="4964265" y="7677558"/>
              <a:ext cx="1450670" cy="36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dirty="0"/>
                <a:t>Insert logo here</a:t>
              </a:r>
            </a:p>
          </p:txBody>
        </p:sp>
      </p:grpSp>
      <p:pic>
        <p:nvPicPr>
          <p:cNvPr id="9" name="Image 8">
            <a:extLst>
              <a:ext uri="{FF2B5EF4-FFF2-40B4-BE49-F238E27FC236}">
                <a16:creationId xmlns:a16="http://schemas.microsoft.com/office/drawing/2014/main" id="{BEB9DD9C-9528-B02C-6CAB-1372646BC0A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89" y="8602702"/>
            <a:ext cx="2879330" cy="39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22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AC9CA490-107B-4F13-9EA2-9A00A3D45A72}"/>
              </a:ext>
            </a:extLst>
          </p:cNvPr>
          <p:cNvSpPr/>
          <p:nvPr/>
        </p:nvSpPr>
        <p:spPr>
          <a:xfrm>
            <a:off x="3428999" y="5138260"/>
            <a:ext cx="2889722" cy="16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EF6DECE-019A-4D88-94E2-61C21F792A7B}"/>
              </a:ext>
            </a:extLst>
          </p:cNvPr>
          <p:cNvSpPr/>
          <p:nvPr/>
        </p:nvSpPr>
        <p:spPr>
          <a:xfrm>
            <a:off x="543687" y="3518260"/>
            <a:ext cx="2889722" cy="16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0A987D0-EF04-49B3-B2B3-1845853029DB}"/>
              </a:ext>
            </a:extLst>
          </p:cNvPr>
          <p:cNvSpPr/>
          <p:nvPr/>
        </p:nvSpPr>
        <p:spPr>
          <a:xfrm>
            <a:off x="543687" y="6758260"/>
            <a:ext cx="2889722" cy="16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7DF35D-C608-4A3F-9919-E9B925F7F9CA}"/>
              </a:ext>
            </a:extLst>
          </p:cNvPr>
          <p:cNvSpPr/>
          <p:nvPr/>
        </p:nvSpPr>
        <p:spPr>
          <a:xfrm>
            <a:off x="3427736" y="1893197"/>
            <a:ext cx="2889722" cy="16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02083F9E-48A4-5349-B23D-9007F26B06FA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90258" y="1037282"/>
            <a:ext cx="6077485" cy="359281"/>
          </a:xfrm>
          <a:prstGeom prst="rect">
            <a:avLst/>
          </a:prstGeom>
        </p:spPr>
        <p:txBody>
          <a:bodyPr vert="horz" lIns="204886" tIns="102443" rIns="204886" bIns="102443" rtlCol="0" anchor="b">
            <a:no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All scores range from 1 (sustainability risk) to 5 (sustainability advantage).</a:t>
            </a:r>
            <a:endParaRPr lang="fr-CA" sz="1200" kern="500" dirty="0">
              <a:solidFill>
                <a:schemeClr val="accent6">
                  <a:lumMod val="50000"/>
                </a:schemeClr>
              </a:solidFill>
              <a:latin typeface="+mn-lt"/>
              <a:cs typeface="Futura Medium" panose="020B0602020204020303" pitchFamily="34" charset="-79"/>
            </a:endParaRP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1AF2D677-85CD-B04B-B70A-718CEB841A2F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98328" y="1299346"/>
            <a:ext cx="3677700" cy="533457"/>
          </a:xfrm>
          <a:prstGeom prst="rect">
            <a:avLst/>
          </a:prstGeom>
        </p:spPr>
        <p:txBody>
          <a:bodyPr vert="horz" lIns="204886" tIns="102443" rIns="204886" bIns="102443" rtlCol="0" anchor="b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sz="14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Ensuring farm viability and livability</a:t>
            </a:r>
            <a:endParaRPr lang="fr-CA" sz="1050" kern="500" dirty="0">
              <a:solidFill>
                <a:schemeClr val="accent6">
                  <a:lumMod val="50000"/>
                </a:schemeClr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2C41C2F3-61D0-8442-AEC5-F967CC60CFFD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362507" y="1893198"/>
            <a:ext cx="2878614" cy="1615180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1200"/>
              </a:spcBef>
            </a:pPr>
            <a:r>
              <a:rPr lang="fr-CA" sz="1200" b="1" kern="500" dirty="0">
                <a:solidFill>
                  <a:srgbClr val="74B943"/>
                </a:solidFill>
                <a:latin typeface="+mn-lt"/>
                <a:cs typeface="Futura Medium" panose="020B0602020204020303" pitchFamily="34" charset="-79"/>
              </a:rPr>
              <a:t>ECONOMIC VIABILITY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05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These indicators aim to assess the farm’s self-financing capacity. They also reflect the farm's financial health and efficiency.</a:t>
            </a:r>
            <a:endParaRPr lang="fr-CA" sz="1050" kern="500" dirty="0">
              <a:solidFill>
                <a:schemeClr val="accent6">
                  <a:lumMod val="50000"/>
                </a:schemeClr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41" name="Graphique 40">
            <a:extLst>
              <a:ext uri="{FF2B5EF4-FFF2-40B4-BE49-F238E27FC236}">
                <a16:creationId xmlns:a16="http://schemas.microsoft.com/office/drawing/2014/main" id="{EB25F894-8C76-2947-88FC-6EAF6972F1A8}"/>
              </a:ext>
            </a:extLst>
          </p:cNvPr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326156969"/>
              </p:ext>
            </p:extLst>
          </p:nvPr>
        </p:nvGraphicFramePr>
        <p:xfrm>
          <a:off x="3525829" y="5324247"/>
          <a:ext cx="2689591" cy="1345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42" name="Graphique 41">
            <a:extLst>
              <a:ext uri="{FF2B5EF4-FFF2-40B4-BE49-F238E27FC236}">
                <a16:creationId xmlns:a16="http://schemas.microsoft.com/office/drawing/2014/main" id="{E7A2CAF8-E02F-8544-841E-034793573ACF}"/>
              </a:ext>
            </a:extLst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624730831"/>
              </p:ext>
            </p:extLst>
          </p:nvPr>
        </p:nvGraphicFramePr>
        <p:xfrm>
          <a:off x="734173" y="6867430"/>
          <a:ext cx="2596421" cy="1412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195CF6D6-F6DD-944B-BA58-77A599A87839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>
            <a:off x="408975" y="1770829"/>
            <a:ext cx="6079625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re 1">
            <a:extLst>
              <a:ext uri="{FF2B5EF4-FFF2-40B4-BE49-F238E27FC236}">
                <a16:creationId xmlns:a16="http://schemas.microsoft.com/office/drawing/2014/main" id="{CC6AF989-90A1-BC45-AC03-017A3ACC41A5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3421184" y="6758260"/>
            <a:ext cx="2868671" cy="1604303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fr-CA" sz="1200" b="1" kern="500" dirty="0">
                <a:solidFill>
                  <a:srgbClr val="74B943"/>
                </a:solidFill>
                <a:latin typeface="+mn-lt"/>
                <a:cs typeface="Futura Medium" panose="020B0602020204020303" pitchFamily="34" charset="-79"/>
              </a:rPr>
              <a:t>QUALITY OF LIFE</a:t>
            </a:r>
            <a:endParaRPr lang="fr-CA" sz="1200" kern="500" dirty="0">
              <a:solidFill>
                <a:srgbClr val="74B943"/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05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These indicators aim to assess the farmer’s satisfaction with their professional and personal life. </a:t>
            </a:r>
            <a:endParaRPr lang="fr-CA" sz="1050" kern="500" dirty="0">
              <a:solidFill>
                <a:schemeClr val="accent6">
                  <a:lumMod val="50000"/>
                </a:schemeClr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9" name="Titre 1">
            <a:extLst>
              <a:ext uri="{FF2B5EF4-FFF2-40B4-BE49-F238E27FC236}">
                <a16:creationId xmlns:a16="http://schemas.microsoft.com/office/drawing/2014/main" id="{3602168C-0C4C-A74C-A949-103092EB221D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807585" y="439388"/>
            <a:ext cx="5217534" cy="533457"/>
          </a:xfrm>
          <a:prstGeom prst="rect">
            <a:avLst/>
          </a:prstGeom>
        </p:spPr>
        <p:txBody>
          <a:bodyPr vert="horz" lIns="204886" tIns="102443" rIns="204886" bIns="102443" rtlCol="0" anchor="b">
            <a:normAutofit lnSpcReduction="10000"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kern="500" dirty="0">
                <a:solidFill>
                  <a:schemeClr val="accent6"/>
                </a:solidFill>
                <a:latin typeface="+mn-lt"/>
                <a:cs typeface="Futura Medium" panose="020B0602020204020303" pitchFamily="34" charset="-79"/>
              </a:rPr>
              <a:t>Detailed Results</a:t>
            </a:r>
            <a:endParaRPr lang="en-CA" sz="2400" b="1" kern="500" spc="224" dirty="0">
              <a:solidFill>
                <a:schemeClr val="accent6"/>
              </a:solidFill>
              <a:latin typeface="+mn-lt"/>
              <a:cs typeface="Futura Medium" panose="020B0602020204020303" pitchFamily="34" charset="-79"/>
            </a:endParaRPr>
          </a:p>
        </p:txBody>
      </p:sp>
      <p:sp>
        <p:nvSpPr>
          <p:cNvPr id="51" name="Titre 1">
            <a:extLst>
              <a:ext uri="{FF2B5EF4-FFF2-40B4-BE49-F238E27FC236}">
                <a16:creationId xmlns:a16="http://schemas.microsoft.com/office/drawing/2014/main" id="{20BCA311-1E50-8649-946D-B37594EC06A6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3421184" y="3529357"/>
            <a:ext cx="3074309" cy="1629881"/>
          </a:xfrm>
          <a:prstGeom prst="rect">
            <a:avLst/>
          </a:prstGeom>
        </p:spPr>
        <p:txBody>
          <a:bodyPr vert="horz" lIns="204886" tIns="102443" rIns="204886" bIns="102443" rtlCol="0" anchor="ctr">
            <a:no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fr-CA" sz="1200" b="1" kern="500" dirty="0">
                <a:solidFill>
                  <a:srgbClr val="74B943"/>
                </a:solidFill>
                <a:latin typeface="+mn-lt"/>
                <a:cs typeface="Futura Medium" panose="020B0602020204020303" pitchFamily="34" charset="-79"/>
              </a:rPr>
              <a:t>MANAGEMENT AND ENTREPRENEURSHIP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05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These indicators aim to assess the means used to manage and protect a farm. They also assess the approach of shareholders to acquire new skills and innovate. </a:t>
            </a:r>
            <a:endParaRPr lang="fr-CA" sz="1050" b="1" kern="500" dirty="0">
              <a:solidFill>
                <a:schemeClr val="accent6">
                  <a:lumMod val="50000"/>
                </a:schemeClr>
              </a:solidFill>
              <a:latin typeface="+mn-lt"/>
              <a:cs typeface="Futura Medium" panose="020B0602020204020303" pitchFamily="34" charset="-79"/>
            </a:endParaRPr>
          </a:p>
        </p:txBody>
      </p:sp>
      <p:sp>
        <p:nvSpPr>
          <p:cNvPr id="52" name="Titre 1">
            <a:extLst>
              <a:ext uri="{FF2B5EF4-FFF2-40B4-BE49-F238E27FC236}">
                <a16:creationId xmlns:a16="http://schemas.microsoft.com/office/drawing/2014/main" id="{7768608C-72A9-4D40-816D-A33D01D69492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362507" y="5159238"/>
            <a:ext cx="2878337" cy="1620000"/>
          </a:xfrm>
          <a:prstGeom prst="rect">
            <a:avLst/>
          </a:prstGeom>
        </p:spPr>
        <p:txBody>
          <a:bodyPr vert="horz" lIns="204886" tIns="102443" rIns="204886" bIns="102443" rtlCol="0" anchor="ctr">
            <a:no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fr-CA" sz="1200" b="1" kern="500" dirty="0">
                <a:solidFill>
                  <a:srgbClr val="74B943"/>
                </a:solidFill>
                <a:latin typeface="+mn-lt"/>
                <a:cs typeface="Futura Medium" panose="020B0602020204020303" pitchFamily="34" charset="-79"/>
              </a:rPr>
              <a:t>TRANSFERABILITY</a:t>
            </a:r>
            <a:endParaRPr lang="fr-CA" sz="1200" kern="500" dirty="0">
              <a:solidFill>
                <a:srgbClr val="74B943"/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050" kern="500" dirty="0">
                <a:solidFill>
                  <a:srgbClr val="385723"/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These indicators aim to assess farm transferability from economic and human points of view: from the presence of the next generation to the preparedness of transferors for the transition. </a:t>
            </a:r>
            <a:endParaRPr lang="fr-CA" sz="1050" kern="500" dirty="0">
              <a:solidFill>
                <a:srgbClr val="385723"/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31" name="Graphique 30">
            <a:extLst>
              <a:ext uri="{FF2B5EF4-FFF2-40B4-BE49-F238E27FC236}">
                <a16:creationId xmlns:a16="http://schemas.microsoft.com/office/drawing/2014/main" id="{BD4DBEFC-9658-4DB8-A07D-15C493FEE858}"/>
              </a:ext>
            </a:extLst>
          </p:cNvPr>
          <p:cNvGraphicFramePr/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1683585126"/>
              </p:ext>
            </p:extLst>
          </p:nvPr>
        </p:nvGraphicFramePr>
        <p:xfrm>
          <a:off x="3427736" y="1893198"/>
          <a:ext cx="2885778" cy="161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D581C38A-0A77-4DC6-80E8-4DC459B1D6A1}"/>
              </a:ext>
            </a:extLst>
          </p:cNvPr>
          <p:cNvSpPr/>
          <p:nvPr/>
        </p:nvSpPr>
        <p:spPr>
          <a:xfrm>
            <a:off x="4483443" y="3258679"/>
            <a:ext cx="133350" cy="128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9EE9926-44E5-4C24-BA96-48F3A7E782E0}"/>
              </a:ext>
            </a:extLst>
          </p:cNvPr>
          <p:cNvSpPr/>
          <p:nvPr/>
        </p:nvSpPr>
        <p:spPr>
          <a:xfrm>
            <a:off x="1636412" y="4929695"/>
            <a:ext cx="133350" cy="128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5D3BE14-02E5-4DF8-96F1-FC634EFD0BCD}"/>
              </a:ext>
            </a:extLst>
          </p:cNvPr>
          <p:cNvSpPr/>
          <p:nvPr/>
        </p:nvSpPr>
        <p:spPr>
          <a:xfrm>
            <a:off x="4673799" y="6366653"/>
            <a:ext cx="133350" cy="128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Graphique 1">
            <a:extLst>
              <a:ext uri="{FF2B5EF4-FFF2-40B4-BE49-F238E27FC236}">
                <a16:creationId xmlns:a16="http://schemas.microsoft.com/office/drawing/2014/main" id="{3F3B803B-FF00-1B29-709D-22F6018C73A9}"/>
              </a:ext>
            </a:extLst>
          </p:cNvPr>
          <p:cNvGraphicFramePr/>
          <p:nvPr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432349943"/>
              </p:ext>
            </p:extLst>
          </p:nvPr>
        </p:nvGraphicFramePr>
        <p:xfrm>
          <a:off x="532064" y="3489383"/>
          <a:ext cx="2895672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36" name="Rectangle 35">
            <a:extLst>
              <a:ext uri="{FF2B5EF4-FFF2-40B4-BE49-F238E27FC236}">
                <a16:creationId xmlns:a16="http://schemas.microsoft.com/office/drawing/2014/main" id="{9F1256C0-651A-4179-939C-0DD60C637C66}"/>
              </a:ext>
            </a:extLst>
          </p:cNvPr>
          <p:cNvSpPr/>
          <p:nvPr/>
        </p:nvSpPr>
        <p:spPr>
          <a:xfrm>
            <a:off x="1622405" y="4908613"/>
            <a:ext cx="133350" cy="128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CD4400-B333-2D7C-0276-E882B5848E83}"/>
              </a:ext>
            </a:extLst>
          </p:cNvPr>
          <p:cNvSpPr/>
          <p:nvPr/>
        </p:nvSpPr>
        <p:spPr>
          <a:xfrm>
            <a:off x="1396746" y="7997654"/>
            <a:ext cx="133350" cy="128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FAD3542-BB1F-9105-314E-DAC989072546}"/>
              </a:ext>
            </a:extLst>
          </p:cNvPr>
          <p:cNvGrpSpPr/>
          <p:nvPr/>
        </p:nvGrpSpPr>
        <p:grpSpPr>
          <a:xfrm>
            <a:off x="4956443" y="8396444"/>
            <a:ext cx="1511300" cy="537476"/>
            <a:chOff x="4933950" y="7618493"/>
            <a:chExt cx="1511300" cy="6413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DAAF162-F667-832A-DF05-D1E9887415DD}"/>
                </a:ext>
              </a:extLst>
            </p:cNvPr>
            <p:cNvSpPr/>
            <p:nvPr/>
          </p:nvSpPr>
          <p:spPr>
            <a:xfrm>
              <a:off x="4933950" y="7618493"/>
              <a:ext cx="1511300" cy="6413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DB9D54D-C44A-C5F0-3388-8C7668E75713}"/>
                </a:ext>
              </a:extLst>
            </p:cNvPr>
            <p:cNvSpPr txBox="1"/>
            <p:nvPr/>
          </p:nvSpPr>
          <p:spPr>
            <a:xfrm>
              <a:off x="4964265" y="7677558"/>
              <a:ext cx="1450670" cy="36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/>
                <a:t>Insert logo here</a:t>
              </a:r>
            </a:p>
          </p:txBody>
        </p: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C3701711-B173-689E-4501-B3C9A0AAFA16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89" y="8671282"/>
            <a:ext cx="2879330" cy="39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52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D1F484BE-2BC8-481F-90B6-34EC1E0A090A}"/>
              </a:ext>
            </a:extLst>
          </p:cNvPr>
          <p:cNvSpPr/>
          <p:nvPr/>
        </p:nvSpPr>
        <p:spPr>
          <a:xfrm>
            <a:off x="545014" y="3150045"/>
            <a:ext cx="2871695" cy="14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0D061B4-7251-494C-A9B1-DC26590F94AA}"/>
              </a:ext>
            </a:extLst>
          </p:cNvPr>
          <p:cNvSpPr/>
          <p:nvPr/>
        </p:nvSpPr>
        <p:spPr>
          <a:xfrm>
            <a:off x="3428063" y="5422524"/>
            <a:ext cx="2871695" cy="144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CE6F9C-8E42-4D18-943D-5717446EEB4C}"/>
              </a:ext>
            </a:extLst>
          </p:cNvPr>
          <p:cNvSpPr/>
          <p:nvPr/>
        </p:nvSpPr>
        <p:spPr>
          <a:xfrm>
            <a:off x="545014" y="6863893"/>
            <a:ext cx="2871695" cy="16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666C5D-3269-4494-8A7B-91C866D62934}"/>
              </a:ext>
            </a:extLst>
          </p:cNvPr>
          <p:cNvSpPr/>
          <p:nvPr/>
        </p:nvSpPr>
        <p:spPr>
          <a:xfrm>
            <a:off x="3435468" y="1401666"/>
            <a:ext cx="2871695" cy="17486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9DA6515B-1030-5342-9909-5541FE5C19BC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49550527"/>
              </p:ext>
            </p:extLst>
          </p:nvPr>
        </p:nvGraphicFramePr>
        <p:xfrm>
          <a:off x="529356" y="3244538"/>
          <a:ext cx="2878163" cy="1355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7" name="Graphique 16">
            <a:extLst>
              <a:ext uri="{FF2B5EF4-FFF2-40B4-BE49-F238E27FC236}">
                <a16:creationId xmlns:a16="http://schemas.microsoft.com/office/drawing/2014/main" id="{486E1669-E66C-6848-A808-CDDD909E9D8C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27284759"/>
              </p:ext>
            </p:extLst>
          </p:nvPr>
        </p:nvGraphicFramePr>
        <p:xfrm>
          <a:off x="3435468" y="1401667"/>
          <a:ext cx="2864290" cy="1748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4" name="Titre 1">
            <a:extLst>
              <a:ext uri="{FF2B5EF4-FFF2-40B4-BE49-F238E27FC236}">
                <a16:creationId xmlns:a16="http://schemas.microsoft.com/office/drawing/2014/main" id="{23E18A41-6541-6442-952A-05B6645AACBC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820233" y="439795"/>
            <a:ext cx="5217534" cy="533457"/>
          </a:xfrm>
          <a:prstGeom prst="rect">
            <a:avLst/>
          </a:prstGeom>
        </p:spPr>
        <p:txBody>
          <a:bodyPr vert="horz" lIns="204886" tIns="102443" rIns="204886" bIns="102443" rtlCol="0" anchor="b">
            <a:normAutofit lnSpcReduction="10000"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kern="500" dirty="0">
                <a:solidFill>
                  <a:schemeClr val="accent6"/>
                </a:solidFill>
                <a:latin typeface="+mn-lt"/>
                <a:cs typeface="Futura Medium" panose="020B0602020204020303" pitchFamily="34" charset="-79"/>
              </a:rPr>
              <a:t>Detailed Results</a:t>
            </a:r>
            <a:endParaRPr lang="en-CA" sz="2400" b="1" kern="500" spc="224" dirty="0">
              <a:solidFill>
                <a:schemeClr val="accent6"/>
              </a:solidFill>
              <a:latin typeface="+mn-lt"/>
              <a:cs typeface="Futura Medium" panose="020B0602020204020303" pitchFamily="34" charset="-79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D03FBBB5-F09E-0241-8EEB-12539777F6F4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340494" y="4802827"/>
            <a:ext cx="4833085" cy="444253"/>
          </a:xfrm>
          <a:prstGeom prst="rect">
            <a:avLst/>
          </a:prstGeom>
        </p:spPr>
        <p:txBody>
          <a:bodyPr vert="horz" lIns="204886" tIns="102443" rIns="204886" bIns="102443" rtlCol="0" anchor="t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CA" sz="14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Responding to societal and territorial challenges</a:t>
            </a:r>
            <a:endParaRPr lang="en-CA" sz="1400" kern="500" dirty="0">
              <a:solidFill>
                <a:schemeClr val="accent6">
                  <a:lumMod val="50000"/>
                </a:schemeClr>
              </a:solidFill>
              <a:highlight>
                <a:srgbClr val="00FF00"/>
              </a:highlight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CB1BD6A-786F-8647-B24E-0476306922A1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340494" y="930420"/>
            <a:ext cx="3698106" cy="460704"/>
          </a:xfrm>
          <a:prstGeom prst="rect">
            <a:avLst/>
          </a:prstGeom>
        </p:spPr>
        <p:txBody>
          <a:bodyPr vert="horz" lIns="204886" tIns="102443" rIns="204886" bIns="102443" rtlCol="0" anchor="t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CA" sz="14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Preserving natural resources</a:t>
            </a:r>
            <a:endParaRPr lang="en-CA" sz="1400" kern="500" dirty="0">
              <a:solidFill>
                <a:schemeClr val="accent6">
                  <a:lumMod val="50000"/>
                </a:schemeClr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49703D3D-1644-1F44-B4E5-07D36AF8D2D1}"/>
              </a:ext>
            </a:extLst>
          </p:cNvPr>
          <p:cNvGraphicFramePr/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02389323"/>
              </p:ext>
            </p:extLst>
          </p:nvPr>
        </p:nvGraphicFramePr>
        <p:xfrm>
          <a:off x="3429000" y="5592589"/>
          <a:ext cx="2871694" cy="1192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D44033B7-F427-3347-92E4-841E7E95FEE1}"/>
              </a:ext>
            </a:extLst>
          </p:cNvPr>
          <p:cNvGraphicFramePr/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530627933"/>
              </p:ext>
            </p:extLst>
          </p:nvPr>
        </p:nvGraphicFramePr>
        <p:xfrm>
          <a:off x="529356" y="6918033"/>
          <a:ext cx="2871694" cy="1589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A4A3DAC9-CDB9-B04B-B418-36ACC2062FD0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>
            <a:off x="409575" y="5198941"/>
            <a:ext cx="6038850" cy="0"/>
          </a:xfrm>
          <a:prstGeom prst="line">
            <a:avLst/>
          </a:prstGeom>
          <a:ln w="28575">
            <a:solidFill>
              <a:srgbClr val="147E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D32467A6-1075-B343-96B3-672A660378C2}"/>
              </a:ext>
            </a:extLst>
          </p:cNvPr>
          <p:cNvCxnSpPr>
            <a:cxnSpLocks/>
          </p:cNvCxnSpPr>
          <p:nvPr>
            <p:custDataLst>
              <p:tags r:id="rId9"/>
            </p:custDataLst>
          </p:nvPr>
        </p:nvCxnSpPr>
        <p:spPr>
          <a:xfrm>
            <a:off x="424694" y="1333471"/>
            <a:ext cx="6023731" cy="0"/>
          </a:xfrm>
          <a:prstGeom prst="line">
            <a:avLst/>
          </a:prstGeom>
          <a:ln w="28575">
            <a:solidFill>
              <a:srgbClr val="147E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re 1">
            <a:extLst>
              <a:ext uri="{FF2B5EF4-FFF2-40B4-BE49-F238E27FC236}">
                <a16:creationId xmlns:a16="http://schemas.microsoft.com/office/drawing/2014/main" id="{C4D56798-FFC9-2C4A-9085-074AE4000379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367962" y="5422526"/>
            <a:ext cx="2952749" cy="1389619"/>
          </a:xfrm>
          <a:prstGeom prst="rect">
            <a:avLst/>
          </a:prstGeom>
        </p:spPr>
        <p:txBody>
          <a:bodyPr vert="horz" lIns="204886" tIns="102443" rIns="204886" bIns="102443" rtlCol="0" anchor="ctr">
            <a:no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0000"/>
              </a:lnSpc>
            </a:pPr>
            <a:r>
              <a:rPr lang="en-CA" sz="1200" b="1" kern="500" dirty="0">
                <a:solidFill>
                  <a:srgbClr val="74B943"/>
                </a:solidFill>
                <a:latin typeface="+mn-lt"/>
                <a:cs typeface="Futura Medium" panose="020B0602020204020303" pitchFamily="34" charset="-79"/>
              </a:rPr>
              <a:t>SOCIETY EXPECTATIONS</a:t>
            </a:r>
            <a:endParaRPr lang="en-CA" sz="1200" b="1" kern="500" dirty="0">
              <a:solidFill>
                <a:srgbClr val="74B943"/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CA" sz="105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These indicators aim to assess the farm’s capacity to feed the population, and its progress on societal issues such as animal welfare and biosafety. </a:t>
            </a:r>
          </a:p>
        </p:txBody>
      </p:sp>
      <p:sp>
        <p:nvSpPr>
          <p:cNvPr id="40" name="Titre 1">
            <a:extLst>
              <a:ext uri="{FF2B5EF4-FFF2-40B4-BE49-F238E27FC236}">
                <a16:creationId xmlns:a16="http://schemas.microsoft.com/office/drawing/2014/main" id="{F34E9752-5BEC-4A46-B856-274A2DB1C54B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3435468" y="6851724"/>
            <a:ext cx="3087252" cy="1430815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CA" sz="1200" b="1" kern="500" dirty="0">
                <a:solidFill>
                  <a:srgbClr val="74B943"/>
                </a:solidFill>
                <a:latin typeface="+mn-lt"/>
                <a:cs typeface="Futura Medium" panose="020B0602020204020303" pitchFamily="34" charset="-79"/>
              </a:rPr>
              <a:t>LIFE OF THE COMMUNITY AND LOCAL ECONOMY</a:t>
            </a:r>
            <a:endParaRPr lang="en-CA" sz="1200" b="1" kern="500" dirty="0">
              <a:solidFill>
                <a:srgbClr val="74B943"/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CA" sz="105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These indicators aim to assess the far</a:t>
            </a:r>
            <a:r>
              <a:rPr lang="en-CA" sz="1050" kern="500" dirty="0">
                <a:solidFill>
                  <a:srgbClr val="385723"/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m’s </a:t>
            </a:r>
            <a:r>
              <a:rPr lang="en-CA" sz="105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integration into its community and its contribution to strengthening </a:t>
            </a:r>
            <a:r>
              <a:rPr lang="en-CA" sz="1050" kern="500" dirty="0">
                <a:solidFill>
                  <a:srgbClr val="385723"/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the local economy. </a:t>
            </a:r>
          </a:p>
        </p:txBody>
      </p:sp>
      <p:sp>
        <p:nvSpPr>
          <p:cNvPr id="54" name="Titre 1">
            <a:extLst>
              <a:ext uri="{FF2B5EF4-FFF2-40B4-BE49-F238E27FC236}">
                <a16:creationId xmlns:a16="http://schemas.microsoft.com/office/drawing/2014/main" id="{ADB0F12C-9783-764F-922D-74A09EEEC02D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3435468" y="3159806"/>
            <a:ext cx="2838416" cy="1439999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CA" sz="1200" b="1" kern="500" dirty="0">
                <a:solidFill>
                  <a:srgbClr val="74B943"/>
                </a:solidFill>
                <a:latin typeface="+mn-lt"/>
                <a:cs typeface="Futura Medium" panose="020B0602020204020303" pitchFamily="34" charset="-79"/>
              </a:rPr>
              <a:t>OTHER RESOURCES</a:t>
            </a:r>
            <a:endParaRPr lang="en-CA" sz="1200" b="1" kern="500" dirty="0">
              <a:solidFill>
                <a:srgbClr val="74B943"/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spcBef>
                <a:spcPts val="600"/>
              </a:spcBef>
            </a:pPr>
            <a:r>
              <a:rPr lang="en-CA" sz="105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These indicators aim to assess the impact of agricultural practices on air quality, biodiversity, and resource use. </a:t>
            </a:r>
            <a:endParaRPr lang="en-CA" sz="1050" kern="500" spc="224" dirty="0">
              <a:solidFill>
                <a:schemeClr val="accent6">
                  <a:lumMod val="50000"/>
                </a:schemeClr>
              </a:solidFill>
              <a:latin typeface="+mn-lt"/>
              <a:cs typeface="Futura Medium" panose="020B0602020204020303" pitchFamily="34" charset="-79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7520E18-BCAB-4221-A82E-9ED4BBD735FB}"/>
              </a:ext>
            </a:extLst>
          </p:cNvPr>
          <p:cNvSpPr/>
          <p:nvPr/>
        </p:nvSpPr>
        <p:spPr>
          <a:xfrm>
            <a:off x="1710986" y="4402501"/>
            <a:ext cx="133350" cy="128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0F005E4-8B36-42A5-8F36-E3884A7044D3}"/>
              </a:ext>
            </a:extLst>
          </p:cNvPr>
          <p:cNvSpPr/>
          <p:nvPr/>
        </p:nvSpPr>
        <p:spPr>
          <a:xfrm>
            <a:off x="4721326" y="2953428"/>
            <a:ext cx="133350" cy="128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3E120AC-E4DE-45DC-B135-F44E54D28E3E}"/>
              </a:ext>
            </a:extLst>
          </p:cNvPr>
          <p:cNvSpPr/>
          <p:nvPr/>
        </p:nvSpPr>
        <p:spPr>
          <a:xfrm>
            <a:off x="1919473" y="8282539"/>
            <a:ext cx="133350" cy="128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79DE633-33B9-4532-B3A6-E265A474F009}"/>
              </a:ext>
            </a:extLst>
          </p:cNvPr>
          <p:cNvSpPr/>
          <p:nvPr/>
        </p:nvSpPr>
        <p:spPr>
          <a:xfrm>
            <a:off x="4705846" y="6584323"/>
            <a:ext cx="133350" cy="128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14D72C66-DBF6-76C9-014A-747AAF82DE93}"/>
              </a:ext>
            </a:extLst>
          </p:cNvPr>
          <p:cNvGrpSpPr/>
          <p:nvPr/>
        </p:nvGrpSpPr>
        <p:grpSpPr>
          <a:xfrm>
            <a:off x="4933950" y="8342814"/>
            <a:ext cx="1511300" cy="537476"/>
            <a:chOff x="4933950" y="7618493"/>
            <a:chExt cx="1511300" cy="64135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1CFED2E-20CD-F9AE-1FA5-8CBA99B70AA9}"/>
                </a:ext>
              </a:extLst>
            </p:cNvPr>
            <p:cNvSpPr/>
            <p:nvPr/>
          </p:nvSpPr>
          <p:spPr>
            <a:xfrm>
              <a:off x="4933950" y="7618493"/>
              <a:ext cx="1511300" cy="6413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2DBD125E-6AC3-0B86-93B4-0854ACD7A9B8}"/>
                </a:ext>
              </a:extLst>
            </p:cNvPr>
            <p:cNvSpPr txBox="1"/>
            <p:nvPr/>
          </p:nvSpPr>
          <p:spPr>
            <a:xfrm>
              <a:off x="4964265" y="7677558"/>
              <a:ext cx="1450670" cy="36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dirty="0"/>
                <a:t>Insert logo here</a:t>
              </a:r>
            </a:p>
          </p:txBody>
        </p:sp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4EAD49A7-9256-4583-D595-166754218C3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89" y="8671282"/>
            <a:ext cx="2879330" cy="39442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CA673CF-8DEE-6E76-9295-D0D3F0869407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367962" y="1513429"/>
            <a:ext cx="2838416" cy="1439999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CA" sz="1200" b="1" kern="500" dirty="0">
                <a:solidFill>
                  <a:srgbClr val="74B943"/>
                </a:solidFill>
                <a:latin typeface="+mn-lt"/>
                <a:cs typeface="Futura Medium" panose="020B0602020204020303" pitchFamily="34" charset="-79"/>
              </a:rPr>
              <a:t>SOIL AND WATER PROTECTION</a:t>
            </a:r>
            <a:endParaRPr lang="en-CA" sz="1200" b="1" kern="500" dirty="0">
              <a:solidFill>
                <a:srgbClr val="74B943"/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l">
              <a:spcBef>
                <a:spcPts val="600"/>
              </a:spcBef>
            </a:pPr>
            <a:r>
              <a:rPr lang="en-CA" sz="1050" kern="500" dirty="0">
                <a:solidFill>
                  <a:schemeClr val="accent6">
                    <a:lumMod val="50000"/>
                  </a:schemeClr>
                </a:solidFill>
                <a:latin typeface="+mn-lt"/>
                <a:ea typeface="Helvetica Neue" panose="02000503000000020004" pitchFamily="2" charset="0"/>
                <a:cs typeface="Helvetica Neue" panose="02000503000000020004" pitchFamily="2" charset="0"/>
              </a:rPr>
              <a:t>These indicators aim to assess the impact of agricultural practices on soil health and water quality.</a:t>
            </a:r>
            <a:endParaRPr lang="en-CA" sz="1050" kern="500" spc="224" dirty="0">
              <a:solidFill>
                <a:schemeClr val="accent6">
                  <a:lumMod val="50000"/>
                </a:schemeClr>
              </a:solidFill>
              <a:latin typeface="+mn-lt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211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558B2C67-4E8A-5545-BA9A-998F28AA513F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20233" y="433944"/>
            <a:ext cx="5217534" cy="533457"/>
          </a:xfrm>
          <a:prstGeom prst="rect">
            <a:avLst/>
          </a:prstGeom>
        </p:spPr>
        <p:txBody>
          <a:bodyPr vert="horz" lIns="204886" tIns="102443" rIns="204886" bIns="102443" rtlCol="0" anchor="b">
            <a:normAutofit lnSpcReduction="10000"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kern="500" dirty="0">
                <a:solidFill>
                  <a:schemeClr val="accent6"/>
                </a:solidFill>
                <a:latin typeface="+mn-lt"/>
                <a:cs typeface="Futura Medium" panose="020B0602020204020303" pitchFamily="34" charset="-79"/>
              </a:rPr>
              <a:t>Courses of Action</a:t>
            </a:r>
            <a:endParaRPr lang="en-CA" sz="2400" b="1" kern="500" spc="224" dirty="0">
              <a:solidFill>
                <a:schemeClr val="accent6"/>
              </a:solidFill>
              <a:latin typeface="+mn-lt"/>
              <a:cs typeface="Futura Medium" panose="020B0602020204020303" pitchFamily="34" charset="-79"/>
            </a:endParaRPr>
          </a:p>
        </p:txBody>
      </p:sp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BA367628-5D51-41C8-8AA7-6D7A0E0472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695958"/>
              </p:ext>
            </p:extLst>
          </p:nvPr>
        </p:nvGraphicFramePr>
        <p:xfrm>
          <a:off x="542750" y="1728392"/>
          <a:ext cx="5772500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7614">
                  <a:extLst>
                    <a:ext uri="{9D8B030D-6E8A-4147-A177-3AD203B41FA5}">
                      <a16:colId xmlns:a16="http://schemas.microsoft.com/office/drawing/2014/main" val="4262947704"/>
                    </a:ext>
                  </a:extLst>
                </a:gridCol>
                <a:gridCol w="1434886">
                  <a:extLst>
                    <a:ext uri="{9D8B030D-6E8A-4147-A177-3AD203B41FA5}">
                      <a16:colId xmlns:a16="http://schemas.microsoft.com/office/drawing/2014/main" val="569621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400" b="1" dirty="0">
                          <a:solidFill>
                            <a:schemeClr val="bg1"/>
                          </a:solidFill>
                        </a:rPr>
                        <a:t>Action items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400" b="1" dirty="0">
                          <a:solidFill>
                            <a:schemeClr val="bg1"/>
                          </a:solidFill>
                        </a:rPr>
                        <a:t>Timeline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9027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dirty="0"/>
                        <a:t>- Recruit an additional weekend worker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/>
                        <a:t>Short term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89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dirty="0"/>
                        <a:t>- Automate animal </a:t>
                      </a:r>
                      <a:r>
                        <a:rPr lang="en-CA" sz="1200" noProof="0" dirty="0"/>
                        <a:t>feed</a:t>
                      </a:r>
                      <a:r>
                        <a:rPr lang="en-CA" sz="1200" dirty="0"/>
                        <a:t> distribution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/>
                        <a:t>Medium term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672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dirty="0"/>
                        <a:t>- Analyze and improve work organization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/>
                        <a:t>Medium term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779258"/>
                  </a:ext>
                </a:extLst>
              </a:tr>
            </a:tbl>
          </a:graphicData>
        </a:graphic>
      </p:graphicFrame>
      <p:sp>
        <p:nvSpPr>
          <p:cNvPr id="26" name="Titre 1">
            <a:extLst>
              <a:ext uri="{FF2B5EF4-FFF2-40B4-BE49-F238E27FC236}">
                <a16:creationId xmlns:a16="http://schemas.microsoft.com/office/drawing/2014/main" id="{DA1A7DD6-0622-4F2D-AEB8-A49907625670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42750" y="1099975"/>
            <a:ext cx="5772500" cy="533457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16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Objective 1: Improving quality of life</a:t>
            </a:r>
            <a:endParaRPr lang="en-CA" sz="1600" b="1" kern="500" spc="224" dirty="0">
              <a:solidFill>
                <a:schemeClr val="accent6">
                  <a:lumMod val="50000"/>
                </a:schemeClr>
              </a:solidFill>
              <a:latin typeface="+mn-lt"/>
              <a:cs typeface="Futura Medium" panose="020B0602020204020303" pitchFamily="34" charset="-79"/>
            </a:endParaRPr>
          </a:p>
        </p:txBody>
      </p:sp>
      <p:graphicFrame>
        <p:nvGraphicFramePr>
          <p:cNvPr id="40" name="Tableau 2">
            <a:extLst>
              <a:ext uri="{FF2B5EF4-FFF2-40B4-BE49-F238E27FC236}">
                <a16:creationId xmlns:a16="http://schemas.microsoft.com/office/drawing/2014/main" id="{A409D9AD-E75A-44D3-81E6-4170975511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065024"/>
              </p:ext>
            </p:extLst>
          </p:nvPr>
        </p:nvGraphicFramePr>
        <p:xfrm>
          <a:off x="533104" y="4033682"/>
          <a:ext cx="5772500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7614">
                  <a:extLst>
                    <a:ext uri="{9D8B030D-6E8A-4147-A177-3AD203B41FA5}">
                      <a16:colId xmlns:a16="http://schemas.microsoft.com/office/drawing/2014/main" val="4262947704"/>
                    </a:ext>
                  </a:extLst>
                </a:gridCol>
                <a:gridCol w="1434886">
                  <a:extLst>
                    <a:ext uri="{9D8B030D-6E8A-4147-A177-3AD203B41FA5}">
                      <a16:colId xmlns:a16="http://schemas.microsoft.com/office/drawing/2014/main" val="569621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400" b="1" noProof="0" dirty="0">
                          <a:solidFill>
                            <a:schemeClr val="bg1"/>
                          </a:solidFill>
                        </a:rPr>
                        <a:t>Action items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400" b="1" noProof="0" dirty="0">
                          <a:solidFill>
                            <a:schemeClr val="bg1"/>
                          </a:solidFill>
                        </a:rPr>
                        <a:t>Timeline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9027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noProof="0" dirty="0"/>
                        <a:t>- Test a cover crop after soybean harvest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noProof="0" dirty="0"/>
                        <a:t>Short term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89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noProof="0" dirty="0"/>
                        <a:t>- Test winter rye crop</a:t>
                      </a:r>
                      <a:endParaRPr lang="en-CA" sz="120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noProof="0" dirty="0"/>
                        <a:t>Medium term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672506"/>
                  </a:ext>
                </a:extLst>
              </a:tr>
              <a:tr h="322418">
                <a:tc>
                  <a:txBody>
                    <a:bodyPr/>
                    <a:lstStyle/>
                    <a:p>
                      <a:pPr marL="92075" indent="-92075"/>
                      <a:r>
                        <a:rPr lang="en-CA" sz="1200" noProof="0" dirty="0"/>
                        <a:t>- Evaluate the possibility of creating new biodiversity friendly spaces (hedges, extended riparian buffer strips)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noProof="0" dirty="0"/>
                        <a:t>Long term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779258"/>
                  </a:ext>
                </a:extLst>
              </a:tr>
            </a:tbl>
          </a:graphicData>
        </a:graphic>
      </p:graphicFrame>
      <p:sp>
        <p:nvSpPr>
          <p:cNvPr id="41" name="Titre 1">
            <a:extLst>
              <a:ext uri="{FF2B5EF4-FFF2-40B4-BE49-F238E27FC236}">
                <a16:creationId xmlns:a16="http://schemas.microsoft.com/office/drawing/2014/main" id="{81457640-EE2A-421F-97F1-D74396DD449C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33104" y="3405265"/>
            <a:ext cx="5772500" cy="533457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16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Objective 2: Promote soil health and biodiversity</a:t>
            </a:r>
            <a:endParaRPr lang="en-CA" sz="1600" b="1" kern="500" spc="224" dirty="0">
              <a:solidFill>
                <a:schemeClr val="accent6">
                  <a:lumMod val="50000"/>
                </a:schemeClr>
              </a:solidFill>
              <a:latin typeface="+mn-lt"/>
              <a:cs typeface="Futura Medium" panose="020B0602020204020303" pitchFamily="34" charset="-79"/>
            </a:endParaRPr>
          </a:p>
        </p:txBody>
      </p:sp>
      <p:graphicFrame>
        <p:nvGraphicFramePr>
          <p:cNvPr id="42" name="Tableau 2">
            <a:extLst>
              <a:ext uri="{FF2B5EF4-FFF2-40B4-BE49-F238E27FC236}">
                <a16:creationId xmlns:a16="http://schemas.microsoft.com/office/drawing/2014/main" id="{59CD4DBF-632C-4240-B0AA-CF7AFDCEC2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183501"/>
              </p:ext>
            </p:extLst>
          </p:nvPr>
        </p:nvGraphicFramePr>
        <p:xfrm>
          <a:off x="533104" y="6419995"/>
          <a:ext cx="5797575" cy="165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6456">
                  <a:extLst>
                    <a:ext uri="{9D8B030D-6E8A-4147-A177-3AD203B41FA5}">
                      <a16:colId xmlns:a16="http://schemas.microsoft.com/office/drawing/2014/main" val="4262947704"/>
                    </a:ext>
                  </a:extLst>
                </a:gridCol>
                <a:gridCol w="1441119">
                  <a:extLst>
                    <a:ext uri="{9D8B030D-6E8A-4147-A177-3AD203B41FA5}">
                      <a16:colId xmlns:a16="http://schemas.microsoft.com/office/drawing/2014/main" val="569621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400" b="1" noProof="0" dirty="0">
                          <a:solidFill>
                            <a:schemeClr val="bg1"/>
                          </a:solidFill>
                        </a:rPr>
                        <a:t>Action items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400" b="1" noProof="0" dirty="0">
                          <a:solidFill>
                            <a:schemeClr val="bg1"/>
                          </a:solidFill>
                        </a:rPr>
                        <a:t>Timeline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9027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noProof="0" dirty="0"/>
                        <a:t>- Take a training course on mentoring practices</a:t>
                      </a:r>
                      <a:endParaRPr lang="en-CA" sz="120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noProof="0" dirty="0"/>
                        <a:t>Short term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89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2075" indent="-92075"/>
                      <a:r>
                        <a:rPr lang="en-CA" sz="1200" noProof="0" dirty="0"/>
                        <a:t>- Continue discussions with the potential new generation of farmers</a:t>
                      </a:r>
                      <a:endParaRPr lang="en-CA" sz="120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noProof="0" dirty="0"/>
                        <a:t>Medium term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672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7313" marR="0" lvl="0" indent="-8731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noProof="0" dirty="0"/>
                        <a:t>- Find a professional to provide support (management consultant, tax specialist)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noProof="0" dirty="0"/>
                        <a:t>Medium term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779258"/>
                  </a:ext>
                </a:extLst>
              </a:tr>
            </a:tbl>
          </a:graphicData>
        </a:graphic>
      </p:graphicFrame>
      <p:sp>
        <p:nvSpPr>
          <p:cNvPr id="43" name="Titre 1">
            <a:extLst>
              <a:ext uri="{FF2B5EF4-FFF2-40B4-BE49-F238E27FC236}">
                <a16:creationId xmlns:a16="http://schemas.microsoft.com/office/drawing/2014/main" id="{2165C05C-7A27-4111-84F8-68336241A924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58179" y="5791578"/>
            <a:ext cx="5772500" cy="533457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1600" b="1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Objective 3: Continue the farm transfer planning process</a:t>
            </a:r>
            <a:endParaRPr lang="en-CA" sz="1600" b="1" kern="500" spc="224" dirty="0">
              <a:solidFill>
                <a:schemeClr val="accent6">
                  <a:lumMod val="50000"/>
                </a:schemeClr>
              </a:solidFill>
              <a:latin typeface="+mn-lt"/>
              <a:cs typeface="Futura Medium" panose="020B0602020204020303" pitchFamily="34" charset="-79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4DCDD10E-6616-A738-194E-BCF40756C976}"/>
              </a:ext>
            </a:extLst>
          </p:cNvPr>
          <p:cNvGrpSpPr/>
          <p:nvPr/>
        </p:nvGrpSpPr>
        <p:grpSpPr>
          <a:xfrm>
            <a:off x="4933950" y="8460336"/>
            <a:ext cx="1511300" cy="537476"/>
            <a:chOff x="4933950" y="7618493"/>
            <a:chExt cx="1511300" cy="6413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0FD0565-5C5A-C059-8ABE-6F95CFBD55A6}"/>
                </a:ext>
              </a:extLst>
            </p:cNvPr>
            <p:cNvSpPr/>
            <p:nvPr/>
          </p:nvSpPr>
          <p:spPr>
            <a:xfrm>
              <a:off x="4933950" y="7618493"/>
              <a:ext cx="1511300" cy="6413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56A6E482-F5FA-F1C7-58D2-3ABB1AAB02FC}"/>
                </a:ext>
              </a:extLst>
            </p:cNvPr>
            <p:cNvSpPr txBox="1"/>
            <p:nvPr/>
          </p:nvSpPr>
          <p:spPr>
            <a:xfrm>
              <a:off x="4964265" y="7677558"/>
              <a:ext cx="1450670" cy="36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dirty="0"/>
                <a:t>Insert logo here</a:t>
              </a:r>
            </a:p>
          </p:txBody>
        </p: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933144F1-6785-D3A8-0962-1A6E0F833A0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89" y="8671282"/>
            <a:ext cx="2879330" cy="39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5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0424D633-17FC-4B5B-BC67-4DDC6A025BDF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71360" y="1364346"/>
            <a:ext cx="5842947" cy="1504686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 fontScale="92500"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The IDEA-QC approach, inspired by the French IDEA method, was developed by a group of Quebec scientists and professionals at the initiative of Agriculture and Agri-Food Canada, with input from farmers. It is a diagnostic tool designed for agricultural advisors to support farmers in their efforts to adopt sustainable farming practices. The IDEA-QC framework </a:t>
            </a:r>
            <a:r>
              <a:rPr lang="en-US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helps identify the strengths and challenges of farms 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through 30 indicators. </a:t>
            </a:r>
            <a:r>
              <a:rPr lang="en-US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Courses of action to be implemented are then jointly identified by advisors and farmers to make the farm more sustainable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.</a:t>
            </a:r>
            <a:endParaRPr lang="en-CA" sz="1200" kern="500" dirty="0">
              <a:solidFill>
                <a:schemeClr val="accent6">
                  <a:lumMod val="50000"/>
                </a:schemeClr>
              </a:solidFill>
              <a:latin typeface="+mn-lt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3825D838-6034-4271-9B03-5E8EAD236B1D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399025" y="635097"/>
            <a:ext cx="5890564" cy="761219"/>
          </a:xfrm>
          <a:prstGeom prst="rect">
            <a:avLst/>
          </a:prstGeom>
        </p:spPr>
        <p:txBody>
          <a:bodyPr vert="horz" lIns="204886" tIns="102443" rIns="204886" bIns="102443" rtlCol="0" anchor="t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1800" b="1" kern="500" dirty="0">
                <a:solidFill>
                  <a:srgbClr val="70AD47"/>
                </a:solidFill>
                <a:latin typeface="+mn-lt"/>
                <a:cs typeface="Lucida Sans Unicode" panose="020B0602030504020204" pitchFamily="34" charset="0"/>
              </a:rPr>
              <a:t>The IDEA-QC Framework of </a:t>
            </a:r>
          </a:p>
          <a:p>
            <a:r>
              <a:rPr lang="en-CA" sz="1800" b="1" kern="500" dirty="0">
                <a:solidFill>
                  <a:srgbClr val="70AD47"/>
                </a:solidFill>
                <a:latin typeface="+mn-lt"/>
                <a:cs typeface="Lucida Sans Unicode" panose="020B0602030504020204" pitchFamily="34" charset="0"/>
              </a:rPr>
              <a:t>Farm Sustainability Indicators − Quebec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03ED62-5D3C-4A77-B50D-295849F2D8F7}"/>
              </a:ext>
            </a:extLst>
          </p:cNvPr>
          <p:cNvSpPr/>
          <p:nvPr/>
        </p:nvSpPr>
        <p:spPr>
          <a:xfrm>
            <a:off x="568415" y="3184357"/>
            <a:ext cx="5745893" cy="33787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D8E61D3-299D-4E78-A0B5-9A6C229C4CD3}"/>
              </a:ext>
            </a:extLst>
          </p:cNvPr>
          <p:cNvSpPr txBox="1"/>
          <p:nvPr/>
        </p:nvSpPr>
        <p:spPr>
          <a:xfrm>
            <a:off x="568416" y="7051884"/>
            <a:ext cx="5745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solidFill>
                  <a:schemeClr val="accent6">
                    <a:lumMod val="50000"/>
                  </a:schemeClr>
                </a:solidFill>
              </a:rPr>
              <a:t>To find out more about </a:t>
            </a:r>
            <a:r>
              <a:rPr lang="en-CA" sz="1200" b="1" dirty="0">
                <a:solidFill>
                  <a:schemeClr val="accent6">
                    <a:lumMod val="50000"/>
                  </a:schemeClr>
                </a:solidFill>
              </a:rPr>
              <a:t>your diagnosis</a:t>
            </a:r>
            <a:r>
              <a:rPr lang="en-CA" sz="1200" dirty="0">
                <a:solidFill>
                  <a:schemeClr val="accent6">
                    <a:lumMod val="50000"/>
                  </a:schemeClr>
                </a:solidFill>
              </a:rPr>
              <a:t>, please contact:</a:t>
            </a:r>
          </a:p>
          <a:p>
            <a:pPr algn="ctr"/>
            <a:r>
              <a:rPr lang="en-CA" sz="1200" b="1" dirty="0">
                <a:solidFill>
                  <a:schemeClr val="accent6"/>
                </a:solidFill>
              </a:rPr>
              <a:t>Contact person, title</a:t>
            </a:r>
          </a:p>
          <a:p>
            <a:pPr algn="ctr"/>
            <a:r>
              <a:rPr lang="en-CA" sz="1200" dirty="0">
                <a:solidFill>
                  <a:schemeClr val="accent6">
                    <a:lumMod val="50000"/>
                  </a:schemeClr>
                </a:solidFill>
              </a:rPr>
              <a:t>Address and contact details </a:t>
            </a:r>
          </a:p>
          <a:p>
            <a:pPr algn="ctr"/>
            <a:endParaRPr lang="en-CA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1FD16BC-0BB7-4B61-8983-6E6884EE4030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76276" y="3231957"/>
            <a:ext cx="5419724" cy="814617"/>
          </a:xfrm>
          <a:prstGeom prst="rect">
            <a:avLst/>
          </a:prstGeom>
        </p:spPr>
        <p:txBody>
          <a:bodyPr vert="horz" lIns="204886" tIns="102443" rIns="204886" bIns="102443" rtlCol="0" anchor="t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1600" b="1" kern="500" dirty="0">
                <a:latin typeface="+mn-lt"/>
                <a:cs typeface="Lucida Sans Unicode" panose="020B0602030504020204" pitchFamily="34" charset="0"/>
              </a:rPr>
              <a:t>This diagnosis was carried out as part of ... [</a:t>
            </a:r>
            <a:r>
              <a:rPr lang="en-CA" sz="1600" b="1" i="1" kern="500" dirty="0">
                <a:latin typeface="+mn-lt"/>
                <a:cs typeface="Lucida Sans Unicode" panose="020B0602030504020204" pitchFamily="34" charset="0"/>
              </a:rPr>
              <a:t>describe here the context in which the diagnosis was carried out</a:t>
            </a:r>
            <a:r>
              <a:rPr lang="en-CA" sz="1600" b="1" kern="500" dirty="0">
                <a:latin typeface="+mn-lt"/>
                <a:cs typeface="Lucida Sans Unicode" panose="020B0602030504020204" pitchFamily="34" charset="0"/>
              </a:rPr>
              <a:t>].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3FF5D32-DDF2-4CBA-B9D3-5905D4408501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762000" y="3907262"/>
            <a:ext cx="5334000" cy="2564130"/>
          </a:xfrm>
          <a:prstGeom prst="rect">
            <a:avLst/>
          </a:prstGeom>
        </p:spPr>
        <p:txBody>
          <a:bodyPr vert="horz" lIns="204886" tIns="102443" rIns="204886" bIns="102443" rtlCol="0" anchor="ctr">
            <a:normAutofit/>
          </a:bodyPr>
          <a:lstStyle>
            <a:lvl1pPr algn="ctr" defTabSz="3060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At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nunc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si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ad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aliquem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bene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nummatum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tumentemque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ideo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honestus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advena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salutatum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introieris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,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primitus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tamquam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exoptatus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suscipieris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et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interrogatus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multa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coactusque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mentiri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,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miraberis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numquam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antea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visus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summatem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virum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tenuem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te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sic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enixius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observantem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,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ut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paeniteat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ob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haec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bona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tamquam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praecipua non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vidisse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ante decennium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Romam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.</a:t>
            </a:r>
            <a:r>
              <a:rPr lang="en-CA" sz="1050" dirty="0"/>
              <a:t> 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At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nunc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si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ad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aliquem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bene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nummatum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tumentemque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ideo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honestus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advena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salutatum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introieris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,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primitus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tamquam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exoptatus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suscipieris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et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interrogatus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multa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coactusque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mentiri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,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miraberis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numquam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antea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visus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summatem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virum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tenuem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te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sic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enixius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observantem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,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ut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paeniteat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ob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haec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bona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tamquam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praecipua non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vidisse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 ante decennium </a:t>
            </a:r>
            <a:r>
              <a:rPr lang="en-CA" sz="1200" kern="5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Romam</a:t>
            </a:r>
            <a:r>
              <a:rPr lang="en-CA" sz="1200" kern="500" dirty="0">
                <a:solidFill>
                  <a:schemeClr val="accent6">
                    <a:lumMod val="50000"/>
                  </a:schemeClr>
                </a:solidFill>
                <a:latin typeface="+mn-lt"/>
                <a:cs typeface="Futura Medium" panose="020B0602020204020303" pitchFamily="34" charset="-79"/>
              </a:rPr>
              <a:t>.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59E2405F-AD4D-BAAB-5E21-90ABB87EE9E5}"/>
              </a:ext>
            </a:extLst>
          </p:cNvPr>
          <p:cNvGrpSpPr/>
          <p:nvPr/>
        </p:nvGrpSpPr>
        <p:grpSpPr>
          <a:xfrm>
            <a:off x="4933950" y="8350607"/>
            <a:ext cx="1511300" cy="641350"/>
            <a:chOff x="4933950" y="7618493"/>
            <a:chExt cx="1511300" cy="64135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6976F1F-72A6-D6EF-6F85-1E43CEA92050}"/>
                </a:ext>
              </a:extLst>
            </p:cNvPr>
            <p:cNvSpPr/>
            <p:nvPr/>
          </p:nvSpPr>
          <p:spPr>
            <a:xfrm>
              <a:off x="4933950" y="7618493"/>
              <a:ext cx="1511300" cy="6413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1E821362-3141-2208-B546-3D75D33ABD9F}"/>
                </a:ext>
              </a:extLst>
            </p:cNvPr>
            <p:cNvSpPr txBox="1"/>
            <p:nvPr/>
          </p:nvSpPr>
          <p:spPr>
            <a:xfrm>
              <a:off x="4964265" y="7677558"/>
              <a:ext cx="14506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dirty="0"/>
                <a:t>Insert logo here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8DB8B12E-1FB0-DCFF-A2E8-ECAA11C468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89" y="8671282"/>
            <a:ext cx="2879330" cy="39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2189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heme/theme1.xml><?xml version="1.0" encoding="utf-8"?>
<a:theme xmlns:a="http://schemas.openxmlformats.org/drawingml/2006/main" name="2020-10-21 - Gabarit rapport AD V3 Bio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2020-10-21 - Gabarit rapport AD V3 Bio</Template>
  <TotalTime>13690</TotalTime>
  <Words>739</Words>
  <Application>Microsoft Office PowerPoint</Application>
  <PresentationFormat>Letter Paper (8.5x11 in)</PresentationFormat>
  <Paragraphs>87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2020-10-21 - Gabarit rapport AD V3 Bio</vt:lpstr>
      <vt:lpstr>Sample Farm FARM SUSTAINABILITY (IDEA-QC framework) 2024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Codron, Charlotte</dc:creator>
  <cp:lastModifiedBy>Thivierge, Marie-Noëlle (AAFC/AAC) (she - her / elle)</cp:lastModifiedBy>
  <cp:revision>84</cp:revision>
  <cp:lastPrinted>2024-06-07T19:09:43Z</cp:lastPrinted>
  <dcterms:created xsi:type="dcterms:W3CDTF">2020-10-21T12:12:33Z</dcterms:created>
  <dcterms:modified xsi:type="dcterms:W3CDTF">2024-08-18T17:16:15Z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HeaderLocations">
    <vt:lpwstr>2020-10-21 - Gabarit rapport AD V3 Bio:8</vt:lpwstr>
  </property>
  <property fmtid="{D5CDD505-2E9C-101B-9397-08002B2CF9AE}" pid="3" name="ClassificationContentMarkingHeaderText">
    <vt:lpwstr>Unclassified / Non classifié</vt:lpwstr>
  </property>
  <property fmtid="{D5CDD505-2E9C-101B-9397-08002B2CF9AE}" pid="4" name="MSIP_Label_61af8b07-6cf8-44fb-9192-49df10ad5251_Enabled">
    <vt:lpwstr>true</vt:lpwstr>
  </property>
  <property fmtid="{D5CDD505-2E9C-101B-9397-08002B2CF9AE}" pid="5" name="MSIP_Label_61af8b07-6cf8-44fb-9192-49df10ad5251_SetDate">
    <vt:lpwstr>2024-06-08T20:39:24Z</vt:lpwstr>
  </property>
  <property fmtid="{D5CDD505-2E9C-101B-9397-08002B2CF9AE}" pid="6" name="MSIP_Label_61af8b07-6cf8-44fb-9192-49df10ad5251_Method">
    <vt:lpwstr>Privileged</vt:lpwstr>
  </property>
  <property fmtid="{D5CDD505-2E9C-101B-9397-08002B2CF9AE}" pid="7" name="MSIP_Label_61af8b07-6cf8-44fb-9192-49df10ad5251_Name">
    <vt:lpwstr>Unclassified ~ non classifiees</vt:lpwstr>
  </property>
  <property fmtid="{D5CDD505-2E9C-101B-9397-08002B2CF9AE}" pid="8" name="MSIP_Label_61af8b07-6cf8-44fb-9192-49df10ad5251_SiteId">
    <vt:lpwstr>9da98bb1-1857-4cc3-8751-9a49e35d24cd</vt:lpwstr>
  </property>
  <property fmtid="{D5CDD505-2E9C-101B-9397-08002B2CF9AE}" pid="9" name="MSIP_Label_61af8b07-6cf8-44fb-9192-49df10ad5251_ActionId">
    <vt:lpwstr>205423ac-a86a-4139-be1e-e95aa9f5a553</vt:lpwstr>
  </property>
  <property fmtid="{D5CDD505-2E9C-101B-9397-08002B2CF9AE}" pid="10" name="MSIP_Label_61af8b07-6cf8-44fb-9192-49df10ad5251_ContentBits">
    <vt:lpwstr>0</vt:lpwstr>
  </property>
  <property fmtid="{D5CDD505-2E9C-101B-9397-08002B2CF9AE}" pid="11" name="MSIP_Label_834ed4f5-eae4-40c7-82be-b1cdf720a1b9_Enabled">
    <vt:lpwstr>true</vt:lpwstr>
  </property>
  <property fmtid="{D5CDD505-2E9C-101B-9397-08002B2CF9AE}" pid="12" name="MSIP_Label_834ed4f5-eae4-40c7-82be-b1cdf720a1b9_SetDate">
    <vt:lpwstr>2024-07-04T15:41:59Z</vt:lpwstr>
  </property>
  <property fmtid="{D5CDD505-2E9C-101B-9397-08002B2CF9AE}" pid="13" name="MSIP_Label_834ed4f5-eae4-40c7-82be-b1cdf720a1b9_Method">
    <vt:lpwstr>Standard</vt:lpwstr>
  </property>
  <property fmtid="{D5CDD505-2E9C-101B-9397-08002B2CF9AE}" pid="14" name="MSIP_Label_834ed4f5-eae4-40c7-82be-b1cdf720a1b9_Name">
    <vt:lpwstr>Unclassified - Non classifié</vt:lpwstr>
  </property>
  <property fmtid="{D5CDD505-2E9C-101B-9397-08002B2CF9AE}" pid="15" name="MSIP_Label_834ed4f5-eae4-40c7-82be-b1cdf720a1b9_SiteId">
    <vt:lpwstr>e0d54a3c-7bbe-4a64-9d46-f9f84a41c833</vt:lpwstr>
  </property>
  <property fmtid="{D5CDD505-2E9C-101B-9397-08002B2CF9AE}" pid="16" name="MSIP_Label_834ed4f5-eae4-40c7-82be-b1cdf720a1b9_ActionId">
    <vt:lpwstr>1b644067-9d3e-4d9c-94c9-19de117ce20b</vt:lpwstr>
  </property>
  <property fmtid="{D5CDD505-2E9C-101B-9397-08002B2CF9AE}" pid="17" name="MSIP_Label_834ed4f5-eae4-40c7-82be-b1cdf720a1b9_ContentBits">
    <vt:lpwstr>0</vt:lpwstr>
  </property>
  <property fmtid="{D5CDD505-2E9C-101B-9397-08002B2CF9AE}" pid="19" name="_NewReviewCycle">
    <vt:lpwstr/>
  </property>
</Properties>
</file>